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0" r:id="rId3"/>
    <p:sldId id="278" r:id="rId4"/>
    <p:sldId id="274" r:id="rId5"/>
    <p:sldId id="273" r:id="rId6"/>
    <p:sldId id="265" r:id="rId7"/>
    <p:sldId id="279" r:id="rId8"/>
    <p:sldId id="267" r:id="rId9"/>
    <p:sldId id="268" r:id="rId10"/>
    <p:sldId id="276" r:id="rId11"/>
    <p:sldId id="264" r:id="rId12"/>
    <p:sldId id="261" r:id="rId13"/>
    <p:sldId id="258" r:id="rId14"/>
    <p:sldId id="27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1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7F7EE-973D-A940-AA98-1C45AA69433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D83D7-48D4-744F-8936-00966916E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4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Spell out names,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phd</a:t>
            </a:r>
            <a:r>
              <a:rPr lang="en-US" baseline="0" dirty="0" smtClean="0"/>
              <a:t> student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30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latin typeface="Helvetica"/>
                <a:cs typeface="Helvetica"/>
              </a:rPr>
              <a:t>Remesh</a:t>
            </a:r>
            <a:r>
              <a:rPr lang="en-US" sz="1200" dirty="0" smtClean="0">
                <a:latin typeface="Helvetica"/>
                <a:cs typeface="Helvetica"/>
              </a:rPr>
              <a:t> the elements that have </a:t>
            </a:r>
            <a:r>
              <a:rPr lang="en-US" sz="1200" i="1" dirty="0" smtClean="0">
                <a:latin typeface="Helvetica"/>
                <a:cs typeface="Helvetica"/>
              </a:rPr>
              <a:t>grad(Mu) &gt; threshold</a:t>
            </a:r>
            <a:r>
              <a:rPr lang="en-US" sz="1200" dirty="0" smtClean="0">
                <a:latin typeface="Helvetica"/>
                <a:cs typeface="Helvetica"/>
              </a:rPr>
              <a:t> and are below the calibration layer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Helvetica"/>
                <a:cs typeface="Helvetica"/>
              </a:rPr>
              <a:t>Interpolate nodal values between different meshes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Helvetica"/>
                <a:cs typeface="Helvetica"/>
              </a:rPr>
              <a:t>Use the solution of the previous step as the initial guess of the next step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Helvetica"/>
                <a:cs typeface="Helvetica"/>
              </a:rPr>
              <a:t>We </a:t>
            </a:r>
            <a:r>
              <a:rPr lang="en-US" sz="1200" dirty="0" err="1" smtClean="0">
                <a:latin typeface="Helvetica"/>
                <a:cs typeface="Helvetica"/>
              </a:rPr>
              <a:t>deterine</a:t>
            </a:r>
            <a:r>
              <a:rPr lang="en-US" sz="1200" dirty="0" smtClean="0">
                <a:latin typeface="Helvetica"/>
                <a:cs typeface="Helvetica"/>
              </a:rPr>
              <a:t> mesh</a:t>
            </a:r>
            <a:r>
              <a:rPr lang="en-US" sz="1200" baseline="0" dirty="0" smtClean="0">
                <a:latin typeface="Helvetica"/>
                <a:cs typeface="Helvetica"/>
              </a:rPr>
              <a:t> size in the next to be inverse proportional to the </a:t>
            </a:r>
            <a:r>
              <a:rPr lang="en-US" sz="1200" baseline="0" dirty="0" err="1" smtClean="0">
                <a:latin typeface="Helvetica"/>
                <a:cs typeface="Helvetica"/>
              </a:rPr>
              <a:t>gradi</a:t>
            </a:r>
            <a:r>
              <a:rPr lang="en-US" sz="1200" baseline="0" dirty="0" smtClean="0">
                <a:latin typeface="Helvetica"/>
                <a:cs typeface="Helvetica"/>
              </a:rPr>
              <a:t> of mu</a:t>
            </a:r>
            <a:endParaRPr lang="en-US" sz="1200" dirty="0" smtClean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53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300x350x300 points, </a:t>
            </a:r>
            <a:r>
              <a:rPr lang="en-US" baseline="0" dirty="0" smtClean="0"/>
              <a:t>982x3500x3000 microns, axial by lateral by </a:t>
            </a:r>
            <a:r>
              <a:rPr lang="en-US" baseline="0" dirty="0" err="1" smtClean="0"/>
              <a:t>elevational</a:t>
            </a:r>
            <a:r>
              <a:rPr lang="en-US" baseline="0" dirty="0" smtClean="0"/>
              <a:t>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the</a:t>
            </a:r>
            <a:r>
              <a:rPr lang="en-US" baseline="0" dirty="0" smtClean="0"/>
              <a:t> 3D inclusion case, it takes about 35 hours with regularization parameter(3e-3) and terminates at 470</a:t>
            </a:r>
            <a:r>
              <a:rPr lang="en-US" baseline="30000" dirty="0" smtClean="0"/>
              <a:t>th</a:t>
            </a:r>
            <a:r>
              <a:rPr lang="en-US" baseline="0" dirty="0" smtClean="0"/>
              <a:t> iteration.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results are obtained from the </a:t>
            </a:r>
            <a:r>
              <a:rPr lang="en-US" dirty="0" err="1" smtClean="0"/>
              <a:t>linux</a:t>
            </a:r>
            <a:r>
              <a:rPr lang="en-US" dirty="0" smtClean="0"/>
              <a:t> platform with 8-core 2.3GHz Opteron processor and 16 GB memory.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7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35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3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35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Explain all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3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35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5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5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300x350=105000</a:t>
            </a:r>
            <a:r>
              <a:rPr lang="en-US" baseline="0" dirty="0" smtClean="0"/>
              <a:t> points, 982x3500 microns, axial by lateral.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the inclusion case, it takes about 17 hours to finish the case with optimal regularization parameter(3e-3), terminating at 2525th iteration.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results are obtained from the </a:t>
            </a:r>
            <a:r>
              <a:rPr lang="en-US" dirty="0" err="1" smtClean="0"/>
              <a:t>linux</a:t>
            </a:r>
            <a:r>
              <a:rPr lang="en-US" dirty="0" smtClean="0"/>
              <a:t> platform with 8-core 2.3GHz Opteron processor and 16 GB memory.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Erase arrows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53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160x440=70400 points, 524x4400 microns, axial x lateral.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the tissue case, it takes about 30 hours to finish the case with optimal regularization parameter(1e-3), terminating at max (6000) iteration.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results are obtained from the </a:t>
            </a:r>
            <a:r>
              <a:rPr lang="en-US" dirty="0" err="1" smtClean="0"/>
              <a:t>linux</a:t>
            </a:r>
            <a:r>
              <a:rPr lang="en-US" dirty="0" smtClean="0"/>
              <a:t> platform with 8-core 2.3GHz Opteron processor and 16 GB memory.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53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displacement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D83D7-48D4-744F-8936-00966916EE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0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gif"/><Relationship Id="rId13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182" y="1523999"/>
            <a:ext cx="7080349" cy="1724867"/>
          </a:xfrm>
        </p:spPr>
        <p:txBody>
          <a:bodyPr/>
          <a:lstStyle/>
          <a:p>
            <a:r>
              <a:rPr lang="en-US" sz="3500" dirty="0" smtClean="0">
                <a:latin typeface="Helvetica"/>
                <a:cs typeface="Helvetica"/>
              </a:rPr>
              <a:t>Quantitative </a:t>
            </a:r>
            <a:br>
              <a:rPr lang="en-US" sz="3500" dirty="0" smtClean="0">
                <a:latin typeface="Helvetica"/>
                <a:cs typeface="Helvetica"/>
              </a:rPr>
            </a:br>
            <a:r>
              <a:rPr lang="en-US" sz="3500" dirty="0" smtClean="0">
                <a:latin typeface="Helvetica"/>
                <a:cs typeface="Helvetica"/>
              </a:rPr>
              <a:t>Optical Coherence </a:t>
            </a:r>
            <a:r>
              <a:rPr lang="en-US" sz="3500" dirty="0" err="1" smtClean="0">
                <a:latin typeface="Helvetica"/>
                <a:cs typeface="Helvetica"/>
              </a:rPr>
              <a:t>Elastography</a:t>
            </a:r>
            <a:r>
              <a:rPr lang="en-US" sz="3500" dirty="0" smtClean="0">
                <a:latin typeface="Helvetica"/>
                <a:cs typeface="Helvetica"/>
              </a:rPr>
              <a:t> </a:t>
            </a:r>
            <a:br>
              <a:rPr lang="en-US" sz="3500" dirty="0" smtClean="0">
                <a:latin typeface="Helvetica"/>
                <a:cs typeface="Helvetica"/>
              </a:rPr>
            </a:br>
            <a:r>
              <a:rPr lang="en-US" sz="3500" dirty="0" smtClean="0">
                <a:latin typeface="Helvetica"/>
                <a:cs typeface="Helvetica"/>
              </a:rPr>
              <a:t>as an Inverse Elasticity Problem</a:t>
            </a:r>
            <a:endParaRPr lang="en-US" sz="35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  <a:latin typeface="Helvetica"/>
                <a:cs typeface="Helvetica"/>
              </a:rPr>
              <a:t>Presenter: Li Dong (PhD student)</a:t>
            </a:r>
          </a:p>
          <a:p>
            <a:r>
              <a:rPr lang="en-US" dirty="0" smtClean="0">
                <a:solidFill>
                  <a:srgbClr val="7F7F7F"/>
                </a:solidFill>
                <a:latin typeface="Helvetica"/>
                <a:cs typeface="Helvetica"/>
              </a:rPr>
              <a:t> Rensselaer Polytechnic Institute</a:t>
            </a:r>
            <a:endParaRPr lang="en-US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6579679"/>
            <a:ext cx="9144002" cy="278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7F7F7F"/>
                </a:solidFill>
                <a:latin typeface="Helvetica"/>
                <a:cs typeface="Helvetica"/>
              </a:rPr>
              <a:t>February 14, 2016, Optics </a:t>
            </a:r>
            <a:r>
              <a:rPr lang="en-US" sz="1400" dirty="0" err="1" smtClean="0">
                <a:solidFill>
                  <a:srgbClr val="7F7F7F"/>
                </a:solidFill>
                <a:latin typeface="Helvetica"/>
                <a:cs typeface="Helvetica"/>
              </a:rPr>
              <a:t>Elastography</a:t>
            </a:r>
            <a:r>
              <a:rPr lang="en-US" sz="1400" dirty="0" smtClean="0">
                <a:solidFill>
                  <a:srgbClr val="7F7F7F"/>
                </a:solidFill>
                <a:latin typeface="Helvetica"/>
                <a:cs typeface="Helvetica"/>
              </a:rPr>
              <a:t> and Tissue Mechanics III, </a:t>
            </a:r>
            <a:r>
              <a:rPr lang="en-US" sz="1400" dirty="0" err="1" smtClean="0">
                <a:solidFill>
                  <a:srgbClr val="7F7F7F"/>
                </a:solidFill>
                <a:latin typeface="Helvetica"/>
                <a:cs typeface="Helvetica"/>
              </a:rPr>
              <a:t>BiOS</a:t>
            </a:r>
            <a:r>
              <a:rPr lang="en-US" sz="1400" dirty="0" smtClean="0">
                <a:solidFill>
                  <a:srgbClr val="7F7F7F"/>
                </a:solidFill>
                <a:latin typeface="Helvetica"/>
                <a:cs typeface="Helvetica"/>
              </a:rPr>
              <a:t>, Photonics West, SPIE.</a:t>
            </a:r>
            <a:endParaRPr lang="en-US" sz="1400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2920" y="4640923"/>
            <a:ext cx="6498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7F7F7F"/>
                </a:solidFill>
                <a:latin typeface="Helvetica"/>
                <a:cs typeface="Helvetica"/>
              </a:rPr>
              <a:t>A</a:t>
            </a:r>
            <a:r>
              <a:rPr lang="en-US" dirty="0" smtClean="0">
                <a:solidFill>
                  <a:srgbClr val="7F7F7F"/>
                </a:solidFill>
                <a:latin typeface="Helvetica"/>
                <a:cs typeface="Helvetica"/>
              </a:rPr>
              <a:t>uthors: Li Dong (RPI), </a:t>
            </a:r>
            <a:r>
              <a:rPr lang="en-US" dirty="0">
                <a:solidFill>
                  <a:srgbClr val="7F7F7F"/>
                </a:solidFill>
                <a:latin typeface="Helvetica"/>
                <a:cs typeface="Helvetica"/>
              </a:rPr>
              <a:t>Philip </a:t>
            </a:r>
            <a:r>
              <a:rPr lang="en-US" dirty="0" err="1">
                <a:solidFill>
                  <a:srgbClr val="7F7F7F"/>
                </a:solidFill>
                <a:latin typeface="Helvetica"/>
                <a:cs typeface="Helvetica"/>
              </a:rPr>
              <a:t>Wijesinghe</a:t>
            </a:r>
            <a:r>
              <a:rPr lang="en-US" dirty="0">
                <a:solidFill>
                  <a:srgbClr val="7F7F7F"/>
                </a:solidFill>
                <a:latin typeface="Helvetica"/>
                <a:cs typeface="Helvetica"/>
              </a:rPr>
              <a:t> (UWA), James </a:t>
            </a:r>
            <a:r>
              <a:rPr lang="en-US" dirty="0" err="1">
                <a:solidFill>
                  <a:srgbClr val="7F7F7F"/>
                </a:solidFill>
                <a:latin typeface="Helvetica"/>
                <a:cs typeface="Helvetica"/>
              </a:rPr>
              <a:t>Dantuono</a:t>
            </a:r>
            <a:r>
              <a:rPr lang="en-US" dirty="0">
                <a:solidFill>
                  <a:srgbClr val="7F7F7F"/>
                </a:solidFill>
                <a:latin typeface="Helvetica"/>
                <a:cs typeface="Helvetica"/>
              </a:rPr>
              <a:t> (RPI), David Sampson (UWA), Peter Munro (UCL, UWA), Brendan Kennedy (UWA), and Assad </a:t>
            </a:r>
            <a:r>
              <a:rPr lang="en-US" dirty="0" err="1">
                <a:solidFill>
                  <a:srgbClr val="7F7F7F"/>
                </a:solidFill>
                <a:latin typeface="Helvetica"/>
                <a:cs typeface="Helvetica"/>
              </a:rPr>
              <a:t>Oberai</a:t>
            </a:r>
            <a:r>
              <a:rPr lang="en-US" dirty="0">
                <a:solidFill>
                  <a:srgbClr val="7F7F7F"/>
                </a:solidFill>
                <a:latin typeface="Helvetica"/>
                <a:cs typeface="Helvetica"/>
              </a:rPr>
              <a:t> (RPI)</a:t>
            </a:r>
          </a:p>
          <a:p>
            <a:pPr algn="just"/>
            <a:endParaRPr lang="en-US" dirty="0"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454" y="81313"/>
            <a:ext cx="1744215" cy="3307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01" y="81313"/>
            <a:ext cx="1006780" cy="330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514" t="20192" r="4883"/>
          <a:stretch/>
        </p:blipFill>
        <p:spPr>
          <a:xfrm>
            <a:off x="8077200" y="81314"/>
            <a:ext cx="1032748" cy="3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3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4954235" y="1133276"/>
            <a:ext cx="4189766" cy="39213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In the OCT experiment, </a:t>
            </a:r>
            <a:endParaRPr lang="en-US" dirty="0" smtClean="0">
              <a:latin typeface="Helvetica"/>
              <a:cs typeface="Helvetic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Helvetica"/>
                <a:cs typeface="Helvetica"/>
              </a:rPr>
              <a:t>31.5 million </a:t>
            </a:r>
            <a:r>
              <a:rPr lang="en-US" dirty="0">
                <a:latin typeface="Helvetica"/>
                <a:cs typeface="Helvetica"/>
              </a:rPr>
              <a:t>points are sampled in a regular grid. </a:t>
            </a:r>
          </a:p>
          <a:p>
            <a:pPr marL="0" indent="0">
              <a:buNone/>
            </a:pPr>
            <a:r>
              <a:rPr lang="en-US" dirty="0" smtClean="0">
                <a:latin typeface="Helvetica"/>
                <a:cs typeface="Helvetica"/>
              </a:rPr>
              <a:t>This </a:t>
            </a:r>
            <a:r>
              <a:rPr lang="en-US" dirty="0">
                <a:latin typeface="Helvetica"/>
                <a:cs typeface="Helvetica"/>
              </a:rPr>
              <a:t>results </a:t>
            </a:r>
            <a:r>
              <a:rPr lang="en-US" dirty="0" smtClean="0">
                <a:latin typeface="Helvetica"/>
                <a:cs typeface="Helvetica"/>
              </a:rPr>
              <a:t>in </a:t>
            </a:r>
            <a:r>
              <a:rPr lang="en-US" b="1" dirty="0" smtClean="0">
                <a:latin typeface="Helvetica"/>
                <a:cs typeface="Helvetica"/>
              </a:rPr>
              <a:t>157.5 million </a:t>
            </a:r>
            <a:r>
              <a:rPr lang="en-US" dirty="0" smtClean="0">
                <a:latin typeface="Helvetica"/>
                <a:cs typeface="Helvetica"/>
              </a:rPr>
              <a:t>tetrahedron elements and </a:t>
            </a:r>
            <a:r>
              <a:rPr lang="en-US" b="1" dirty="0" smtClean="0">
                <a:latin typeface="Helvetica"/>
                <a:cs typeface="Helvetica"/>
              </a:rPr>
              <a:t>15.75 million </a:t>
            </a:r>
            <a:r>
              <a:rPr lang="en-US" dirty="0" smtClean="0">
                <a:latin typeface="Helvetica"/>
                <a:cs typeface="Helvetica"/>
              </a:rPr>
              <a:t>optimization variables.</a:t>
            </a:r>
          </a:p>
          <a:p>
            <a:pPr marL="0" indent="0">
              <a:buNone/>
            </a:pPr>
            <a:r>
              <a:rPr lang="en-US" dirty="0" smtClean="0">
                <a:latin typeface="Helvetica"/>
                <a:cs typeface="Helvetica"/>
              </a:rPr>
              <a:t>Too </a:t>
            </a:r>
            <a:r>
              <a:rPr lang="en-US" dirty="0">
                <a:latin typeface="Helvetica"/>
                <a:cs typeface="Helvetica"/>
              </a:rPr>
              <a:t>much and rather unnecessary to work with!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Case III: Tissue-like phantom in 3D</a:t>
            </a:r>
            <a:endParaRPr lang="en-US" sz="3600" dirty="0">
              <a:latin typeface="Helvetica"/>
              <a:cs typeface="Helvetica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t="33111" r="10078" b="33150"/>
          <a:stretch/>
        </p:blipFill>
        <p:spPr>
          <a:xfrm>
            <a:off x="1505511" y="5092334"/>
            <a:ext cx="3448723" cy="9704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21420" t="11272" r="21495"/>
          <a:stretch/>
        </p:blipFill>
        <p:spPr>
          <a:xfrm rot="5400000">
            <a:off x="1750691" y="1863293"/>
            <a:ext cx="2958363" cy="34487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t="31028" r="13777" b="30968"/>
          <a:stretch/>
        </p:blipFill>
        <p:spPr>
          <a:xfrm rot="16200000">
            <a:off x="-469876" y="3106726"/>
            <a:ext cx="2946271" cy="97394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16286" y="1403570"/>
            <a:ext cx="4474037" cy="685938"/>
            <a:chOff x="516286" y="1199649"/>
            <a:chExt cx="4474037" cy="68593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/>
            <a:srcRect l="21420" r="21495" b="90499"/>
            <a:stretch/>
          </p:blipFill>
          <p:spPr>
            <a:xfrm>
              <a:off x="516286" y="1331613"/>
              <a:ext cx="4437948" cy="55397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59408" y="1199649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/>
                  <a:cs typeface="Helvetica"/>
                </a:rPr>
                <a:t>μm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49274" y="1133276"/>
            <a:ext cx="440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Displacement field </a:t>
            </a:r>
            <a:r>
              <a:rPr lang="en-US" dirty="0" err="1">
                <a:solidFill>
                  <a:srgbClr val="595959"/>
                </a:solidFill>
                <a:latin typeface="Helvetica"/>
                <a:cs typeface="Helvetica"/>
              </a:rPr>
              <a:t>ũ</a:t>
            </a:r>
            <a:endParaRPr lang="en-US" dirty="0"/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1912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Case III: Tissue-like phantom in 3D </a:t>
            </a:r>
            <a:r>
              <a:rPr lang="en-US" sz="2000" dirty="0" smtClean="0">
                <a:latin typeface="Helvetica"/>
                <a:cs typeface="Helvetica"/>
              </a:rPr>
              <a:t>cont.</a:t>
            </a:r>
            <a:endParaRPr lang="en-US" sz="2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4271712" y="998382"/>
            <a:ext cx="4319840" cy="4557820"/>
            <a:chOff x="3724878" y="1051219"/>
            <a:chExt cx="5165789" cy="54503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10897" t="23093" r="11325" b="22645"/>
            <a:stretch/>
          </p:blipFill>
          <p:spPr>
            <a:xfrm>
              <a:off x="5179312" y="1473215"/>
              <a:ext cx="3711355" cy="12745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29274" t="29594" r="29274" b="8521"/>
            <a:stretch/>
          </p:blipFill>
          <p:spPr>
            <a:xfrm>
              <a:off x="3724878" y="1473214"/>
              <a:ext cx="1455799" cy="12757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/>
            <a:srcRect l="30342" t="27411" r="28633" b="11070"/>
            <a:stretch/>
          </p:blipFill>
          <p:spPr>
            <a:xfrm>
              <a:off x="3726243" y="2747718"/>
              <a:ext cx="1454434" cy="126008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/>
            <a:srcRect l="29274" t="24499" r="27351" b="9978"/>
            <a:stretch/>
          </p:blipFill>
          <p:spPr>
            <a:xfrm>
              <a:off x="3726243" y="4007806"/>
              <a:ext cx="1453069" cy="122863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/>
            <a:srcRect l="29274" t="23662" r="27167" b="9723"/>
            <a:stretch/>
          </p:blipFill>
          <p:spPr>
            <a:xfrm>
              <a:off x="3726244" y="5235241"/>
              <a:ext cx="1453069" cy="126027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/>
            <a:srcRect l="8926" t="24998" r="9238" b="24382"/>
            <a:stretch/>
          </p:blipFill>
          <p:spPr>
            <a:xfrm>
              <a:off x="5179312" y="2737893"/>
              <a:ext cx="3707831" cy="126991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9"/>
            <a:srcRect l="8926" t="24998" r="9238" b="24382"/>
            <a:stretch/>
          </p:blipFill>
          <p:spPr>
            <a:xfrm>
              <a:off x="5179312" y="3965327"/>
              <a:ext cx="3707831" cy="126991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0"/>
            <a:srcRect l="9423" t="24998" r="9238" b="24829"/>
            <a:stretch/>
          </p:blipFill>
          <p:spPr>
            <a:xfrm>
              <a:off x="5179312" y="5235241"/>
              <a:ext cx="3707831" cy="126635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1"/>
            <a:srcRect l="21992" t="40928" r="16662" b="49968"/>
            <a:stretch/>
          </p:blipFill>
          <p:spPr>
            <a:xfrm>
              <a:off x="3726243" y="1051219"/>
              <a:ext cx="5160900" cy="421995"/>
            </a:xfrm>
            <a:prstGeom prst="rect">
              <a:avLst/>
            </a:prstGeom>
          </p:spPr>
        </p:pic>
      </p:grp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388074" y="1515274"/>
            <a:ext cx="3737182" cy="1955525"/>
          </a:xfrm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"/>
                <a:cs typeface="Helvetica"/>
              </a:rPr>
              <a:t>Remeshing</a:t>
            </a:r>
            <a:r>
              <a:rPr lang="en-US" dirty="0" smtClean="0">
                <a:solidFill>
                  <a:srgbClr val="595959"/>
                </a:solidFill>
                <a:latin typeface="Helvetica"/>
                <a:cs typeface="Helvetica"/>
              </a:rPr>
              <a:t> (                )</a:t>
            </a:r>
            <a:endParaRPr lang="en-US" dirty="0">
              <a:solidFill>
                <a:srgbClr val="595959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595959"/>
                </a:solidFill>
                <a:latin typeface="Helvetica"/>
                <a:cs typeface="Helvetica"/>
              </a:rPr>
              <a:t>Interpolation</a:t>
            </a:r>
          </a:p>
          <a:p>
            <a:r>
              <a:rPr lang="en-US" dirty="0" smtClean="0">
                <a:solidFill>
                  <a:srgbClr val="595959"/>
                </a:solidFill>
                <a:latin typeface="Helvetica"/>
                <a:cs typeface="Helvetica"/>
              </a:rPr>
              <a:t>Continuation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020414"/>
              </p:ext>
            </p:extLst>
          </p:nvPr>
        </p:nvGraphicFramePr>
        <p:xfrm>
          <a:off x="388074" y="5623030"/>
          <a:ext cx="8202479" cy="1188720"/>
        </p:xfrm>
        <a:graphic>
          <a:graphicData uri="http://schemas.openxmlformats.org/drawingml/2006/table">
            <a:tbl>
              <a:tblPr/>
              <a:tblGrid>
                <a:gridCol w="2134409"/>
                <a:gridCol w="1517017"/>
                <a:gridCol w="1711055"/>
                <a:gridCol w="2839998"/>
              </a:tblGrid>
              <a:tr h="348443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#</a:t>
                      </a:r>
                      <a:endParaRPr lang="en-US" sz="200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Points</a:t>
                      </a:r>
                      <a:endParaRPr lang="en-US" sz="200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Elements</a:t>
                      </a:r>
                      <a:endParaRPr lang="en-US" sz="200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Optimization variables</a:t>
                      </a:r>
                      <a:endParaRPr lang="en-US" sz="200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8443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Regular</a:t>
                      </a:r>
                      <a:r>
                        <a:rPr lang="en-US" sz="2000" baseline="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 mesh</a:t>
                      </a:r>
                      <a:endParaRPr lang="en-US" sz="200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31,500,000</a:t>
                      </a:r>
                      <a:endParaRPr lang="en-US" sz="200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157,500,000</a:t>
                      </a:r>
                      <a:endParaRPr lang="en-US" sz="200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15,750,000</a:t>
                      </a:r>
                      <a:endParaRPr lang="en-US" sz="200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8443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Adaptive mesh</a:t>
                      </a:r>
                      <a:endParaRPr lang="en-US" sz="2000" b="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60,091</a:t>
                      </a:r>
                      <a:endParaRPr lang="en-US" sz="200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365,525</a:t>
                      </a:r>
                      <a:endParaRPr lang="en-US" sz="200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rgbClr val="595959"/>
                          </a:solidFill>
                          <a:latin typeface="Helvetica"/>
                          <a:cs typeface="Helvetica"/>
                        </a:rPr>
                        <a:t>54,607</a:t>
                      </a:r>
                      <a:endParaRPr lang="en-US" sz="2000" dirty="0">
                        <a:solidFill>
                          <a:srgbClr val="595959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37" name="Straight Connector 36"/>
          <p:cNvCxnSpPr/>
          <p:nvPr/>
        </p:nvCxnSpPr>
        <p:spPr>
          <a:xfrm>
            <a:off x="5485021" y="1884167"/>
            <a:ext cx="3103584" cy="0"/>
          </a:xfrm>
          <a:prstGeom prst="line">
            <a:avLst/>
          </a:prstGeom>
          <a:ln w="28575" cmpd="sng">
            <a:solidFill>
              <a:schemeClr val="accent6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89110" y="2953907"/>
            <a:ext cx="3103584" cy="0"/>
          </a:xfrm>
          <a:prstGeom prst="line">
            <a:avLst/>
          </a:prstGeom>
          <a:ln w="28575" cmpd="sng">
            <a:solidFill>
              <a:schemeClr val="accent6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485021" y="3988365"/>
            <a:ext cx="3103584" cy="0"/>
          </a:xfrm>
          <a:prstGeom prst="line">
            <a:avLst/>
          </a:prstGeom>
          <a:ln w="28575" cmpd="sng">
            <a:solidFill>
              <a:schemeClr val="accent6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485021" y="5022823"/>
            <a:ext cx="3103584" cy="0"/>
          </a:xfrm>
          <a:prstGeom prst="line">
            <a:avLst/>
          </a:prstGeom>
          <a:ln w="28575" cmpd="sng">
            <a:solidFill>
              <a:schemeClr val="accent6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8074" y="998382"/>
            <a:ext cx="2559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595959"/>
                </a:solidFill>
                <a:latin typeface="Helvetica"/>
                <a:cs typeface="Helvetica"/>
              </a:rPr>
              <a:t>Adaptive</a:t>
            </a:r>
            <a:r>
              <a:rPr lang="en-US" sz="2800" dirty="0" smtClean="0">
                <a:solidFill>
                  <a:srgbClr val="7F7F7F"/>
                </a:solidFill>
                <a:latin typeface="Helvetica"/>
                <a:cs typeface="Helvetica"/>
              </a:rPr>
              <a:t> </a:t>
            </a:r>
            <a:r>
              <a:rPr lang="en-US" sz="2800" dirty="0" smtClean="0">
                <a:solidFill>
                  <a:srgbClr val="595959"/>
                </a:solidFill>
                <a:latin typeface="Helvetica"/>
                <a:cs typeface="Helvetica"/>
              </a:rPr>
              <a:t>Mesh</a:t>
            </a:r>
            <a:endParaRPr lang="en-US" sz="28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pic>
        <p:nvPicPr>
          <p:cNvPr id="7" name="Picture 6" descr="mesh_detail.gif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4" y="3760489"/>
            <a:ext cx="3737182" cy="1795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2906" y="1587077"/>
            <a:ext cx="1287780" cy="3962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482367" y="719089"/>
            <a:ext cx="166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Helvetica"/>
                <a:cs typeface="Helvetica"/>
              </a:rPr>
              <a:t>Unpublished work.</a:t>
            </a:r>
            <a:endParaRPr lang="en-US" sz="14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738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7369" y="869753"/>
            <a:ext cx="2836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Helvetica"/>
                <a:cs typeface="Helvetica"/>
              </a:rPr>
              <a:t>1.9 </a:t>
            </a:r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kPa</a:t>
            </a:r>
            <a:r>
              <a:rPr lang="en-US" sz="24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dirty="0" err="1" smtClean="0">
                <a:latin typeface="Helvetica"/>
                <a:cs typeface="Helvetica"/>
              </a:rPr>
              <a:t>vs</a:t>
            </a:r>
            <a:r>
              <a:rPr lang="en-US" sz="2400" dirty="0" smtClean="0">
                <a:latin typeface="Helvetica"/>
                <a:cs typeface="Helvetica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Helvetica"/>
                <a:cs typeface="Helvetica"/>
              </a:rPr>
              <a:t>2.3 </a:t>
            </a:r>
            <a:r>
              <a:rPr lang="en-US" sz="2400" dirty="0" err="1" smtClean="0">
                <a:solidFill>
                  <a:srgbClr val="FF0000"/>
                </a:solidFill>
                <a:latin typeface="Helvetica"/>
                <a:cs typeface="Helvetica"/>
              </a:rPr>
              <a:t>kPa</a:t>
            </a:r>
            <a:endParaRPr lang="en-US" sz="24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8076" r="17984"/>
          <a:stretch/>
        </p:blipFill>
        <p:spPr>
          <a:xfrm>
            <a:off x="2092215" y="1831444"/>
            <a:ext cx="3422110" cy="29487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3107" t="28541" r="14298" b="27343"/>
          <a:stretch/>
        </p:blipFill>
        <p:spPr>
          <a:xfrm>
            <a:off x="2092218" y="4780238"/>
            <a:ext cx="3422107" cy="10071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5299" t="25873" r="13751" b="25035"/>
          <a:stretch/>
        </p:blipFill>
        <p:spPr>
          <a:xfrm rot="16200000">
            <a:off x="125171" y="2813191"/>
            <a:ext cx="2948794" cy="9853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Case III: Tissue-like phantom in </a:t>
            </a:r>
            <a:r>
              <a:rPr lang="en-US" sz="3600" dirty="0" smtClean="0">
                <a:latin typeface="Helvetica"/>
                <a:cs typeface="Helvetica"/>
              </a:rPr>
              <a:t>3D </a:t>
            </a:r>
            <a:r>
              <a:rPr lang="en-US" sz="2000" dirty="0" smtClean="0">
                <a:latin typeface="Helvetica"/>
                <a:cs typeface="Helvetica"/>
              </a:rPr>
              <a:t>cont.</a:t>
            </a:r>
            <a:r>
              <a:rPr lang="en-US" sz="3600" dirty="0" smtClean="0">
                <a:latin typeface="Helvetica"/>
                <a:cs typeface="Helvetica"/>
              </a:rPr>
              <a:t> </a:t>
            </a:r>
            <a:endParaRPr lang="en-US" sz="3600" dirty="0">
              <a:latin typeface="Helvetica"/>
              <a:cs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7607" r="17669"/>
          <a:stretch/>
        </p:blipFill>
        <p:spPr>
          <a:xfrm rot="5400000">
            <a:off x="5749162" y="1587033"/>
            <a:ext cx="2958362" cy="3428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28110" b="27904"/>
          <a:stretch/>
        </p:blipFill>
        <p:spPr>
          <a:xfrm rot="16200000">
            <a:off x="-862055" y="2827335"/>
            <a:ext cx="2964784" cy="978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1418" b="31211"/>
          <a:stretch/>
        </p:blipFill>
        <p:spPr>
          <a:xfrm>
            <a:off x="2092215" y="5787339"/>
            <a:ext cx="3422106" cy="9591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/>
          <a:srcRect l="6215" t="9912" r="29678" b="13923"/>
          <a:stretch/>
        </p:blipFill>
        <p:spPr>
          <a:xfrm>
            <a:off x="131313" y="4780238"/>
            <a:ext cx="1960902" cy="196625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21992" t="40928" r="16662" b="49968"/>
          <a:stretch/>
        </p:blipFill>
        <p:spPr>
          <a:xfrm>
            <a:off x="1109362" y="1473783"/>
            <a:ext cx="4404964" cy="36018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1313" y="869753"/>
            <a:ext cx="122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Helvetica"/>
                <a:cs typeface="Helvetica"/>
              </a:rPr>
              <a:t>1.9 </a:t>
            </a:r>
            <a:r>
              <a:rPr lang="en-US" sz="2400" dirty="0" err="1" smtClean="0">
                <a:solidFill>
                  <a:srgbClr val="0000FF"/>
                </a:solidFill>
                <a:latin typeface="Helvetica"/>
                <a:cs typeface="Helvetica"/>
              </a:rPr>
              <a:t>kPa</a:t>
            </a:r>
            <a:endParaRPr lang="en-US" sz="2400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35155" y="1331418"/>
            <a:ext cx="214120" cy="626750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82186" y="869753"/>
            <a:ext cx="2922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Helvetica"/>
                <a:cs typeface="Helvetica"/>
              </a:rPr>
              <a:t>9.3 </a:t>
            </a:r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kPa</a:t>
            </a:r>
            <a:r>
              <a:rPr lang="en-US" sz="24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dirty="0" err="1" smtClean="0">
                <a:latin typeface="Helvetica"/>
                <a:cs typeface="Helvetica"/>
              </a:rPr>
              <a:t>vs</a:t>
            </a:r>
            <a:r>
              <a:rPr lang="en-US" sz="2400" dirty="0" smtClean="0">
                <a:latin typeface="Helvetica"/>
                <a:cs typeface="Helvetica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Helvetica"/>
                <a:cs typeface="Helvetica"/>
              </a:rPr>
              <a:t>10.1 </a:t>
            </a:r>
            <a:r>
              <a:rPr lang="en-US" sz="2400" dirty="0" err="1" smtClean="0">
                <a:solidFill>
                  <a:srgbClr val="FF0000"/>
                </a:solidFill>
                <a:latin typeface="Helvetica"/>
                <a:cs typeface="Helvetica"/>
              </a:rPr>
              <a:t>kPa</a:t>
            </a:r>
            <a:endParaRPr lang="en-US" sz="24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1393539" y="1331418"/>
            <a:ext cx="493914" cy="929309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887453" y="1331418"/>
            <a:ext cx="2310805" cy="198512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89600" y="6258484"/>
            <a:ext cx="3454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54,607 optimization variables, terminate after 470 iterations.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82367" y="719089"/>
            <a:ext cx="166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Helvetica"/>
                <a:cs typeface="Helvetica"/>
              </a:rPr>
              <a:t>Unpublished work.</a:t>
            </a:r>
            <a:endParaRPr lang="en-US" sz="14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1475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927E-7 -3.74508E-6 L -0.37456 0.0025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28" y="1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2557E-7 3.0465E-6 L 0.10737 -0.0009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8" y="-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9256E-6 -1.07796E-6 L 0.00018 -0.1427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7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Summary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956584"/>
            <a:ext cx="8042276" cy="590141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Helvetica"/>
                <a:cs typeface="Helvetica"/>
              </a:rPr>
              <a:t>Demonstrate a quantitative OCE method</a:t>
            </a:r>
          </a:p>
          <a:p>
            <a:pPr lvl="1">
              <a:buFont typeface="Wingdings" charset="2"/>
              <a:buChar char="ü"/>
            </a:pPr>
            <a:r>
              <a:rPr lang="en-US" sz="2100" dirty="0" smtClean="0">
                <a:solidFill>
                  <a:srgbClr val="595959"/>
                </a:solidFill>
                <a:latin typeface="Helvetica"/>
                <a:cs typeface="Helvetica"/>
              </a:rPr>
              <a:t>Compression OCE</a:t>
            </a:r>
          </a:p>
          <a:p>
            <a:pPr lvl="1">
              <a:buFont typeface="Wingdings" charset="2"/>
              <a:buChar char="ü"/>
            </a:pPr>
            <a:r>
              <a:rPr lang="en-US" sz="2100" dirty="0" smtClean="0">
                <a:solidFill>
                  <a:srgbClr val="595959"/>
                </a:solidFill>
                <a:latin typeface="Helvetica"/>
                <a:cs typeface="Helvetica"/>
              </a:rPr>
              <a:t>Calibration layer</a:t>
            </a:r>
          </a:p>
          <a:p>
            <a:pPr lvl="1">
              <a:buFont typeface="Wingdings" charset="2"/>
              <a:buChar char="ü"/>
            </a:pPr>
            <a:r>
              <a:rPr lang="en-US" sz="2100" dirty="0" smtClean="0">
                <a:solidFill>
                  <a:srgbClr val="595959"/>
                </a:solidFill>
                <a:latin typeface="Helvetica"/>
                <a:cs typeface="Helvetica"/>
              </a:rPr>
              <a:t>Optimization method</a:t>
            </a:r>
          </a:p>
          <a:p>
            <a:pPr lvl="1">
              <a:buFont typeface="Wingdings" charset="2"/>
              <a:buChar char="ü"/>
            </a:pPr>
            <a:r>
              <a:rPr lang="en-US" sz="2100" dirty="0" smtClean="0">
                <a:solidFill>
                  <a:srgbClr val="595959"/>
                </a:solidFill>
                <a:latin typeface="Helvetica"/>
                <a:cs typeface="Helvetica"/>
              </a:rPr>
              <a:t>Proper regularization</a:t>
            </a:r>
          </a:p>
          <a:p>
            <a:pPr lvl="1">
              <a:buFont typeface="Wingdings" charset="2"/>
              <a:buChar char="ü"/>
            </a:pPr>
            <a:r>
              <a:rPr lang="en-US" sz="2100" dirty="0" err="1" smtClean="0">
                <a:solidFill>
                  <a:srgbClr val="595959"/>
                </a:solidFill>
                <a:latin typeface="Helvetica"/>
                <a:cs typeface="Helvetica"/>
              </a:rPr>
              <a:t>Adjoint</a:t>
            </a:r>
            <a:r>
              <a:rPr lang="en-US" sz="2100" dirty="0" smtClean="0">
                <a:solidFill>
                  <a:srgbClr val="595959"/>
                </a:solidFill>
                <a:latin typeface="Helvetica"/>
                <a:cs typeface="Helvetica"/>
              </a:rPr>
              <a:t> </a:t>
            </a:r>
            <a:r>
              <a:rPr lang="en-US" sz="2100" dirty="0">
                <a:solidFill>
                  <a:srgbClr val="595959"/>
                </a:solidFill>
                <a:latin typeface="Helvetica"/>
                <a:cs typeface="Helvetica"/>
              </a:rPr>
              <a:t>equations</a:t>
            </a:r>
          </a:p>
          <a:p>
            <a:pPr lvl="1">
              <a:buFont typeface="Wingdings" charset="2"/>
              <a:buChar char="ü"/>
            </a:pPr>
            <a:r>
              <a:rPr lang="en-US" sz="2100" dirty="0">
                <a:solidFill>
                  <a:srgbClr val="595959"/>
                </a:solidFill>
                <a:latin typeface="Helvetica"/>
                <a:cs typeface="Helvetica"/>
              </a:rPr>
              <a:t>Adaptive mesh</a:t>
            </a:r>
          </a:p>
          <a:p>
            <a:r>
              <a:rPr lang="en-US" dirty="0" smtClean="0">
                <a:solidFill>
                  <a:srgbClr val="595959"/>
                </a:solidFill>
                <a:latin typeface="Helvetica"/>
                <a:cs typeface="Helvetica"/>
              </a:rPr>
              <a:t>Validate the method against a tissue-like phantom with stiff inclusion in 2D and 3D</a:t>
            </a:r>
          </a:p>
          <a:p>
            <a:r>
              <a:rPr lang="en-US" dirty="0" smtClean="0">
                <a:solidFill>
                  <a:srgbClr val="595959"/>
                </a:solidFill>
                <a:latin typeface="Helvetica"/>
                <a:cs typeface="Helvetica"/>
              </a:rPr>
              <a:t>Apply the method to an equine bronchus sample</a:t>
            </a:r>
          </a:p>
          <a:p>
            <a:r>
              <a:rPr lang="en-US" dirty="0" smtClean="0">
                <a:solidFill>
                  <a:srgbClr val="595959"/>
                </a:solidFill>
                <a:latin typeface="Helvetica"/>
                <a:cs typeface="Helvetica"/>
              </a:rPr>
              <a:t>Future work: investigate nonlinear effects, assumptions on boundary conditions, in-vivo tests, etc.</a:t>
            </a:r>
          </a:p>
          <a:p>
            <a:endParaRPr lang="en-US" dirty="0" smtClean="0">
              <a:solidFill>
                <a:srgbClr val="595959"/>
              </a:solidFill>
              <a:latin typeface="Helvetica"/>
              <a:cs typeface="Helvetica"/>
            </a:endParaRPr>
          </a:p>
          <a:p>
            <a:endParaRPr lang="en-US" sz="2300" dirty="0" smtClean="0">
              <a:solidFill>
                <a:srgbClr val="595959"/>
              </a:solidFill>
              <a:latin typeface="Helvetica"/>
              <a:cs typeface="Helvetica"/>
            </a:endParaRPr>
          </a:p>
          <a:p>
            <a:pPr marL="0" indent="0" algn="just">
              <a:buNone/>
            </a:pPr>
            <a:endParaRPr lang="en-US" sz="2300" dirty="0" smtClean="0">
              <a:solidFill>
                <a:srgbClr val="59595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9895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Acknowledgement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956584"/>
            <a:ext cx="8042276" cy="4748995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>
                <a:solidFill>
                  <a:srgbClr val="595959"/>
                </a:solidFill>
                <a:latin typeface="Helvetica"/>
                <a:cs typeface="Helvetica"/>
              </a:rPr>
              <a:t>Funding agencies: NSF and the National Breast Cancer Foundation in US; University of Western Australia, Australian Research Council and the National Health and Medical Research Council in Australia; Royal Society in UK.</a:t>
            </a:r>
          </a:p>
          <a:p>
            <a:pPr algn="just"/>
            <a:endParaRPr lang="en-US" sz="1800" dirty="0">
              <a:solidFill>
                <a:srgbClr val="595959"/>
              </a:solidFill>
              <a:latin typeface="Helvetica"/>
              <a:cs typeface="Helvetica"/>
            </a:endParaRPr>
          </a:p>
          <a:p>
            <a:pPr algn="just"/>
            <a:endParaRPr lang="en-US" sz="1800" dirty="0" smtClean="0">
              <a:solidFill>
                <a:srgbClr val="595959"/>
              </a:solidFill>
              <a:latin typeface="Helvetica"/>
              <a:cs typeface="Helvetica"/>
            </a:endParaRPr>
          </a:p>
          <a:p>
            <a:pPr marL="0" indent="0" algn="just">
              <a:buNone/>
            </a:pPr>
            <a:endParaRPr lang="en-US" sz="1800" dirty="0" smtClean="0">
              <a:solidFill>
                <a:srgbClr val="595959"/>
              </a:solidFill>
              <a:latin typeface="Helvetica"/>
              <a:cs typeface="Helvetica"/>
            </a:endParaRPr>
          </a:p>
          <a:p>
            <a:pPr algn="just"/>
            <a:r>
              <a:rPr lang="en-US" sz="1800" dirty="0">
                <a:solidFill>
                  <a:srgbClr val="595959"/>
                </a:solidFill>
                <a:latin typeface="Helvetica"/>
                <a:cs typeface="Helvetica"/>
              </a:rPr>
              <a:t>Authors: Li Dong (RPI), Philip </a:t>
            </a:r>
            <a:r>
              <a:rPr lang="en-US" sz="1800" dirty="0" err="1">
                <a:solidFill>
                  <a:srgbClr val="595959"/>
                </a:solidFill>
                <a:latin typeface="Helvetica"/>
                <a:cs typeface="Helvetica"/>
              </a:rPr>
              <a:t>Wijesinghe</a:t>
            </a:r>
            <a:r>
              <a:rPr lang="en-US" sz="1800" dirty="0">
                <a:solidFill>
                  <a:srgbClr val="595959"/>
                </a:solidFill>
                <a:latin typeface="Helvetica"/>
                <a:cs typeface="Helvetica"/>
              </a:rPr>
              <a:t> (UWA), James </a:t>
            </a:r>
            <a:r>
              <a:rPr lang="en-US" sz="1800" dirty="0" err="1">
                <a:solidFill>
                  <a:srgbClr val="595959"/>
                </a:solidFill>
                <a:latin typeface="Helvetica"/>
                <a:cs typeface="Helvetica"/>
              </a:rPr>
              <a:t>Dantuono</a:t>
            </a:r>
            <a:r>
              <a:rPr lang="en-US" sz="1800" dirty="0">
                <a:solidFill>
                  <a:srgbClr val="595959"/>
                </a:solidFill>
                <a:latin typeface="Helvetica"/>
                <a:cs typeface="Helvetica"/>
              </a:rPr>
              <a:t> (RPI), David Sampson (UWA), Peter Munro (UCL, UWA), Brendan Kennedy (UWA), and Assad </a:t>
            </a:r>
            <a:r>
              <a:rPr lang="en-US" sz="1800" dirty="0" err="1">
                <a:solidFill>
                  <a:srgbClr val="595959"/>
                </a:solidFill>
                <a:latin typeface="Helvetica"/>
                <a:cs typeface="Helvetica"/>
              </a:rPr>
              <a:t>Oberai</a:t>
            </a:r>
            <a:r>
              <a:rPr lang="en-US" sz="1800" dirty="0">
                <a:solidFill>
                  <a:srgbClr val="595959"/>
                </a:solidFill>
                <a:latin typeface="Helvetica"/>
                <a:cs typeface="Helvetica"/>
              </a:rPr>
              <a:t> (RPI)</a:t>
            </a:r>
          </a:p>
          <a:p>
            <a:pPr algn="just"/>
            <a:endParaRPr lang="en-US" sz="1800" dirty="0" smtClean="0">
              <a:solidFill>
                <a:srgbClr val="595959"/>
              </a:solidFill>
              <a:latin typeface="Helvetica"/>
              <a:cs typeface="Helvetica"/>
            </a:endParaRPr>
          </a:p>
          <a:p>
            <a:pPr marL="0" indent="0" algn="just">
              <a:buNone/>
            </a:pPr>
            <a:endParaRPr lang="en-US" sz="2300" dirty="0" smtClean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44" y="2118881"/>
            <a:ext cx="664210" cy="664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59" y="2118881"/>
            <a:ext cx="1977795" cy="6642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65" y="2849331"/>
            <a:ext cx="1559644" cy="9116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11390" b="9845"/>
          <a:stretch/>
        </p:blipFill>
        <p:spPr>
          <a:xfrm>
            <a:off x="3515313" y="2849330"/>
            <a:ext cx="1195989" cy="9116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5604" y="3072794"/>
            <a:ext cx="2244130" cy="4753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965" y="4963978"/>
            <a:ext cx="2354502" cy="446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1780" y="4970845"/>
            <a:ext cx="1359044" cy="4465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/>
          <a:srcRect l="21514" t="20192" r="4883"/>
          <a:stretch/>
        </p:blipFill>
        <p:spPr>
          <a:xfrm>
            <a:off x="6439041" y="4963978"/>
            <a:ext cx="1415540" cy="453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3070" y="2118881"/>
            <a:ext cx="2021511" cy="664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90353" y="5541253"/>
            <a:ext cx="3857809" cy="92333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Questions?</a:t>
            </a:r>
            <a:endParaRPr lang="en-US" sz="5400" b="1" cap="none" spc="0" dirty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accent4">
                  <a:lumMod val="75000"/>
                </a:scheme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601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Outline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956584"/>
            <a:ext cx="8042276" cy="5514377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>
                <a:latin typeface="Helvetica"/>
                <a:cs typeface="Helvetica"/>
              </a:rPr>
              <a:t>Elastography</a:t>
            </a:r>
            <a:r>
              <a:rPr lang="en-US" dirty="0" smtClean="0">
                <a:latin typeface="Helvetica"/>
                <a:cs typeface="Helvetica"/>
              </a:rPr>
              <a:t> background</a:t>
            </a:r>
          </a:p>
          <a:p>
            <a:pPr algn="just"/>
            <a:r>
              <a:rPr lang="en-US" altLang="zh-CN" dirty="0" smtClean="0">
                <a:latin typeface="Helvetica"/>
                <a:cs typeface="Helvetica"/>
              </a:rPr>
              <a:t>Inverse elasticity problem</a:t>
            </a:r>
            <a:endParaRPr lang="en-US" dirty="0" smtClean="0">
              <a:latin typeface="Helvetica"/>
              <a:cs typeface="Helvetica"/>
            </a:endParaRPr>
          </a:p>
          <a:p>
            <a:pPr algn="just"/>
            <a:r>
              <a:rPr lang="en-US" dirty="0" smtClean="0">
                <a:latin typeface="Helvetica"/>
                <a:cs typeface="Helvetica"/>
              </a:rPr>
              <a:t>Solution strategy</a:t>
            </a:r>
          </a:p>
          <a:p>
            <a:pPr algn="just"/>
            <a:r>
              <a:rPr lang="en-US" dirty="0" smtClean="0">
                <a:latin typeface="Helvetica"/>
                <a:cs typeface="Helvetica"/>
              </a:rPr>
              <a:t>Experimental validation cases for quantitative OCE</a:t>
            </a:r>
          </a:p>
          <a:p>
            <a:pPr algn="just"/>
            <a:r>
              <a:rPr lang="en-US" dirty="0" smtClean="0">
                <a:latin typeface="Helvetica"/>
                <a:cs typeface="Helvetica"/>
              </a:rPr>
              <a:t>Summary</a:t>
            </a:r>
          </a:p>
          <a:p>
            <a:pPr algn="just"/>
            <a:endParaRPr lang="en-US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34225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1_Vide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86" y="1236130"/>
            <a:ext cx="2269914" cy="16670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59751" y="1500058"/>
            <a:ext cx="2606091" cy="11172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Estimate disp., such as image cross correlation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0350" y="1490768"/>
            <a:ext cx="2606091" cy="11172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Imaging modalities, such as ultrasound, OCT, MRI, etc.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1409" b="52051"/>
          <a:stretch/>
        </p:blipFill>
        <p:spPr>
          <a:xfrm>
            <a:off x="408796" y="4909354"/>
            <a:ext cx="2724692" cy="17370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0507" r="9809" b="50190"/>
          <a:stretch/>
        </p:blipFill>
        <p:spPr>
          <a:xfrm>
            <a:off x="408796" y="2891046"/>
            <a:ext cx="2269914" cy="171489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GB" altLang="zh-CN" sz="3600" dirty="0" smtClean="0">
                <a:solidFill>
                  <a:srgbClr val="2C7C9F"/>
                </a:solidFill>
                <a:latin typeface="Helvetica"/>
                <a:cs typeface="Helvetica"/>
              </a:rPr>
              <a:t>E</a:t>
            </a:r>
            <a:r>
              <a:rPr lang="en-US" altLang="zh-CN" sz="3600" dirty="0" err="1" smtClean="0">
                <a:solidFill>
                  <a:srgbClr val="2C7C9F"/>
                </a:solidFill>
                <a:latin typeface="Helvetica"/>
                <a:cs typeface="Helvetica"/>
              </a:rPr>
              <a:t>lastography</a:t>
            </a:r>
            <a:r>
              <a:rPr lang="en-US" altLang="zh-CN" sz="3600" dirty="0" smtClean="0">
                <a:solidFill>
                  <a:srgbClr val="2C7C9F"/>
                </a:solidFill>
                <a:latin typeface="Helvetica"/>
                <a:cs typeface="Helvetica"/>
              </a:rPr>
              <a:t> </a:t>
            </a:r>
            <a:r>
              <a:rPr lang="en-US" altLang="zh-CN" sz="3600" dirty="0">
                <a:latin typeface="Helvetica"/>
                <a:cs typeface="Helvetica"/>
              </a:rPr>
              <a:t>b</a:t>
            </a:r>
            <a:r>
              <a:rPr lang="en-US" sz="3600" dirty="0" smtClean="0">
                <a:latin typeface="Helvetica"/>
                <a:cs typeface="Helvetica"/>
              </a:rPr>
              <a:t>ackground</a:t>
            </a:r>
            <a:r>
              <a:rPr lang="zh-CN" altLang="en-US" sz="3600" dirty="0" smtClean="0">
                <a:solidFill>
                  <a:srgbClr val="2C7C9F"/>
                </a:solidFill>
                <a:latin typeface="Helvetica"/>
                <a:cs typeface="Helvetica"/>
              </a:rPr>
              <a:t> </a:t>
            </a:r>
            <a:endParaRPr lang="en-US" sz="3600" dirty="0">
              <a:solidFill>
                <a:srgbClr val="2C7C9F"/>
              </a:solidFill>
              <a:latin typeface="Helvetica"/>
              <a:cs typeface="Helvetica"/>
            </a:endParaRPr>
          </a:p>
        </p:txBody>
      </p:sp>
      <p:pic>
        <p:nvPicPr>
          <p:cNvPr id="15" name="Picture 14" descr="S2_Vide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64" y="3896711"/>
            <a:ext cx="2948178" cy="232219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1"/>
            <a:endCxn id="13" idx="3"/>
          </p:cNvCxnSpPr>
          <p:nvPr/>
        </p:nvCxnSpPr>
        <p:spPr>
          <a:xfrm flipH="1" flipV="1">
            <a:off x="2678710" y="3748493"/>
            <a:ext cx="3238954" cy="1309316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12" idx="3"/>
          </p:cNvCxnSpPr>
          <p:nvPr/>
        </p:nvCxnSpPr>
        <p:spPr>
          <a:xfrm flipH="1">
            <a:off x="3133488" y="5057809"/>
            <a:ext cx="2784176" cy="720081"/>
          </a:xfrm>
          <a:prstGeom prst="straightConnector1">
            <a:avLst/>
          </a:prstGeom>
          <a:ln w="57150" cmpd="sng"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7" idx="1"/>
          </p:cNvCxnSpPr>
          <p:nvPr/>
        </p:nvCxnSpPr>
        <p:spPr>
          <a:xfrm>
            <a:off x="2866441" y="2049389"/>
            <a:ext cx="522945" cy="20283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5659300" y="2058679"/>
            <a:ext cx="600451" cy="10993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5" idx="0"/>
          </p:cNvCxnSpPr>
          <p:nvPr/>
        </p:nvCxnSpPr>
        <p:spPr>
          <a:xfrm>
            <a:off x="7391753" y="2608009"/>
            <a:ext cx="0" cy="1288702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256017">
            <a:off x="3782988" y="406814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Differentiate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1239" y="2601977"/>
            <a:ext cx="7206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Helvetica"/>
                <a:cs typeface="Helvetica"/>
              </a:rPr>
              <a:t>Strain</a:t>
            </a:r>
            <a:endParaRPr lang="en-US" sz="16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0065" y="4609636"/>
            <a:ext cx="31598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Helvetica"/>
                <a:cs typeface="Helvetica"/>
              </a:rPr>
              <a:t>Normalized Young’s modulus</a:t>
            </a:r>
            <a:endParaRPr lang="en-US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 rot="20684325">
            <a:off x="3484758" y="5372530"/>
            <a:ext cx="21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dirty="0" smtClean="0">
                <a:solidFill>
                  <a:srgbClr val="595959"/>
                </a:solidFill>
                <a:latin typeface="Helvetica"/>
                <a:cs typeface="Helvetica"/>
              </a:rPr>
              <a:t>Inverse Problem</a:t>
            </a:r>
            <a:endParaRPr lang="en-US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9966" y="904412"/>
            <a:ext cx="224933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Helvetica"/>
                <a:cs typeface="Helvetica"/>
              </a:rPr>
              <a:t>US B-mode (Hall, UW)</a:t>
            </a:r>
            <a:endParaRPr lang="en-US" sz="16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8796" y="6613292"/>
            <a:ext cx="28197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Liu, </a:t>
            </a:r>
            <a:r>
              <a:rPr lang="en-US" sz="1200" dirty="0" err="1" smtClean="0">
                <a:latin typeface="Helvetica"/>
                <a:cs typeface="Helvetica"/>
              </a:rPr>
              <a:t>Oberai</a:t>
            </a:r>
            <a:r>
              <a:rPr lang="en-US" sz="1200" dirty="0" smtClean="0">
                <a:latin typeface="Helvetica"/>
                <a:cs typeface="Helvetica"/>
              </a:rPr>
              <a:t>, </a:t>
            </a:r>
            <a:r>
              <a:rPr lang="en-US" sz="1200" dirty="0">
                <a:latin typeface="Helvetica"/>
                <a:cs typeface="Helvetica"/>
              </a:rPr>
              <a:t>et al. </a:t>
            </a:r>
            <a:r>
              <a:rPr lang="en-US" sz="1200" dirty="0" err="1" smtClean="0">
                <a:latin typeface="Helvetica"/>
                <a:cs typeface="Helvetica"/>
              </a:rPr>
              <a:t>PloS</a:t>
            </a:r>
            <a:r>
              <a:rPr lang="en-US" sz="1200" dirty="0" smtClean="0">
                <a:latin typeface="Helvetica"/>
                <a:cs typeface="Helvetica"/>
              </a:rPr>
              <a:t> one, 2015.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12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04" y="2246047"/>
            <a:ext cx="2900934" cy="48945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/>
          <a:srcRect l="12501" t="18242" r="8734" b="13938"/>
          <a:stretch/>
        </p:blipFill>
        <p:spPr>
          <a:xfrm>
            <a:off x="927679" y="5769306"/>
            <a:ext cx="1529126" cy="98748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/>
          <a:srcRect l="12819" t="13352" r="9212" b="12448"/>
          <a:stretch/>
        </p:blipFill>
        <p:spPr>
          <a:xfrm>
            <a:off x="2993771" y="4644236"/>
            <a:ext cx="1602038" cy="11434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/>
          <a:srcRect l="12660" t="8675" r="8893" b="20528"/>
          <a:stretch/>
        </p:blipFill>
        <p:spPr>
          <a:xfrm>
            <a:off x="2953402" y="3214884"/>
            <a:ext cx="1574882" cy="106598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438556" y="6286273"/>
            <a:ext cx="100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Tikhonov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71908" y="6276794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TV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Inverse elasticity problem</a:t>
            </a:r>
            <a:endParaRPr lang="en-US" sz="3600" dirty="0">
              <a:solidFill>
                <a:srgbClr val="2C7C9F"/>
              </a:solidFill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31" y="3767550"/>
            <a:ext cx="2207260" cy="8829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1607" y="3767550"/>
            <a:ext cx="1687449" cy="797306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16200000">
            <a:off x="3733646" y="839554"/>
            <a:ext cx="288260" cy="4549230"/>
          </a:xfrm>
          <a:prstGeom prst="rightBrace">
            <a:avLst>
              <a:gd name="adj1" fmla="val 75607"/>
              <a:gd name="adj2" fmla="val 47254"/>
            </a:avLst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2532" y="3319566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Tikhonov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5238" y="3313258"/>
            <a:ext cx="279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Total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V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ariation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(TV)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2" name="Down Arrow Callout 11"/>
          <p:cNvSpPr/>
          <p:nvPr/>
        </p:nvSpPr>
        <p:spPr>
          <a:xfrm>
            <a:off x="3570057" y="2276378"/>
            <a:ext cx="332808" cy="690997"/>
          </a:xfrm>
          <a:prstGeom prst="downArrowCallout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05967" y="4280865"/>
            <a:ext cx="109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Add noise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90877" y="4072654"/>
            <a:ext cx="0" cy="640174"/>
          </a:xfrm>
          <a:prstGeom prst="straightConnector1">
            <a:avLst/>
          </a:prstGeom>
          <a:ln w="28575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70057" y="5436565"/>
            <a:ext cx="20821" cy="750719"/>
          </a:xfrm>
          <a:prstGeom prst="straightConnector1">
            <a:avLst/>
          </a:prstGeom>
          <a:ln w="28575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6812" y="6019305"/>
            <a:ext cx="327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Helvetica"/>
                <a:cs typeface="Helvetica"/>
              </a:rPr>
              <a:t>u</a:t>
            </a:r>
            <a:endParaRPr lang="en-US" sz="20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13535" y="4605094"/>
            <a:ext cx="327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ũ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>
            <a:stCxn id="16" idx="1"/>
          </p:cNvCxnSpPr>
          <p:nvPr/>
        </p:nvCxnSpPr>
        <p:spPr>
          <a:xfrm flipH="1">
            <a:off x="2456772" y="6219360"/>
            <a:ext cx="960040" cy="0"/>
          </a:xfrm>
          <a:prstGeom prst="straightConnector1">
            <a:avLst/>
          </a:prstGeom>
          <a:ln w="28575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3"/>
            <a:endCxn id="48" idx="1"/>
          </p:cNvCxnSpPr>
          <p:nvPr/>
        </p:nvCxnSpPr>
        <p:spPr>
          <a:xfrm flipV="1">
            <a:off x="3744120" y="6209964"/>
            <a:ext cx="1305567" cy="9396"/>
          </a:xfrm>
          <a:prstGeom prst="straightConnector1">
            <a:avLst/>
          </a:prstGeom>
          <a:ln w="28575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Down Arrow 50"/>
          <p:cNvSpPr/>
          <p:nvPr/>
        </p:nvSpPr>
        <p:spPr>
          <a:xfrm rot="17456519">
            <a:off x="1873577" y="4180848"/>
            <a:ext cx="435577" cy="151857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 rot="4259687">
            <a:off x="5394266" y="4195258"/>
            <a:ext cx="435577" cy="14117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954752" y="5706907"/>
            <a:ext cx="198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Apply regularization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9"/>
          <a:srcRect l="12501" t="13778" r="8734" b="13300"/>
          <a:stretch/>
        </p:blipFill>
        <p:spPr>
          <a:xfrm>
            <a:off x="5049687" y="5658301"/>
            <a:ext cx="1588964" cy="110332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654304" y="3236081"/>
            <a:ext cx="596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3600" dirty="0">
              <a:solidFill>
                <a:srgbClr val="008000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679" y="1526158"/>
            <a:ext cx="4948301" cy="45961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147385" y="1524106"/>
            <a:ext cx="216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Direct</a:t>
            </a:r>
            <a:r>
              <a:rPr lang="zh-CN" alt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altLang="zh-C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method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29634" y="2217029"/>
            <a:ext cx="3072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Optimization </a:t>
            </a:r>
            <a:r>
              <a:rPr lang="en-US" altLang="zh-C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method</a:t>
            </a:r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673803" y="1563099"/>
            <a:ext cx="343276" cy="445802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1838317" y="2292510"/>
            <a:ext cx="343276" cy="445802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8147591" y="2158213"/>
            <a:ext cx="596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91411" y="1193767"/>
            <a:ext cx="32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?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838317" y="1907046"/>
            <a:ext cx="32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?</a:t>
            </a: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604740" y="927805"/>
            <a:ext cx="8042276" cy="53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dirty="0">
                <a:latin typeface="Helvetica"/>
                <a:cs typeface="Helvetica"/>
              </a:rPr>
              <a:t>Q</a:t>
            </a:r>
            <a:r>
              <a:rPr lang="en-US" sz="2300" dirty="0" smtClean="0">
                <a:latin typeface="Helvetica"/>
                <a:cs typeface="Helvetica"/>
              </a:rPr>
              <a:t>uasi</a:t>
            </a:r>
            <a:r>
              <a:rPr lang="en-US" sz="2300" dirty="0">
                <a:latin typeface="Helvetica"/>
                <a:cs typeface="Helvetica"/>
              </a:rPr>
              <a:t>-static equilibrium for linear elasticity</a:t>
            </a:r>
            <a:r>
              <a:rPr lang="en-US" altLang="zh-CN" sz="2300" dirty="0" smtClean="0">
                <a:latin typeface="Helvetica"/>
                <a:cs typeface="Helvetica"/>
              </a:rPr>
              <a:t>:</a:t>
            </a:r>
            <a:endParaRPr lang="en-US" sz="23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4186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13" grpId="0" animBg="1"/>
      <p:bldP spid="14" grpId="0"/>
      <p:bldP spid="15" grpId="0"/>
      <p:bldP spid="12" grpId="0" animBg="1"/>
      <p:bldP spid="7" grpId="0"/>
      <p:bldP spid="16" grpId="0"/>
      <p:bldP spid="17" grpId="0"/>
      <p:bldP spid="51" grpId="0" animBg="1"/>
      <p:bldP spid="52" grpId="0" animBg="1"/>
      <p:bldP spid="53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Solution strategy</a:t>
            </a:r>
            <a:endParaRPr lang="en-US" sz="3600" dirty="0">
              <a:solidFill>
                <a:srgbClr val="2C7C9F"/>
              </a:solidFill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13" y="2613114"/>
            <a:ext cx="6952238" cy="893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313" y="4918249"/>
            <a:ext cx="2375662" cy="4417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313" y="5466600"/>
            <a:ext cx="2918841" cy="370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313" y="4455143"/>
            <a:ext cx="3056128" cy="387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313" y="3984188"/>
            <a:ext cx="2692019" cy="3641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9275" y="1021689"/>
            <a:ext cx="422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"/>
                <a:cs typeface="Helvetica"/>
              </a:rPr>
              <a:t>PDE-constrained optimization</a:t>
            </a:r>
            <a:endParaRPr lang="en-US" sz="24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27756" y="4117464"/>
            <a:ext cx="304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"/>
                <a:cs typeface="Helvetica"/>
              </a:rPr>
              <a:t>Two PDE</a:t>
            </a:r>
            <a:r>
              <a:rPr lang="en-US" sz="2400" dirty="0">
                <a:solidFill>
                  <a:srgbClr val="595959"/>
                </a:solidFill>
                <a:latin typeface="Helvetica"/>
                <a:cs typeface="Helvetica"/>
              </a:rPr>
              <a:t> </a:t>
            </a:r>
            <a:r>
              <a:rPr lang="en-US" sz="2400" dirty="0" smtClean="0">
                <a:solidFill>
                  <a:srgbClr val="595959"/>
                </a:solidFill>
                <a:latin typeface="Helvetica"/>
                <a:cs typeface="Helvetica"/>
              </a:rPr>
              <a:t>constraints</a:t>
            </a:r>
            <a:endParaRPr lang="en-US" sz="24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27756" y="5129122"/>
            <a:ext cx="401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"/>
                <a:cs typeface="Helvetica"/>
              </a:rPr>
              <a:t>BCs for the PDE constraints</a:t>
            </a:r>
            <a:endParaRPr lang="en-US" sz="24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4564" y="1614736"/>
            <a:ext cx="7793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"/>
                <a:cs typeface="Helvetica"/>
              </a:rPr>
              <a:t>Find the shear modulus distribution μ that minimizes the cost function:</a:t>
            </a:r>
            <a:endParaRPr lang="en-US" sz="24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22" y="3506117"/>
            <a:ext cx="150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"/>
                <a:cs typeface="Helvetica"/>
              </a:rPr>
              <a:t>s</a:t>
            </a:r>
            <a:r>
              <a:rPr lang="en-US" sz="2400" dirty="0" smtClean="0">
                <a:solidFill>
                  <a:srgbClr val="595959"/>
                </a:solidFill>
                <a:latin typeface="Helvetica"/>
                <a:cs typeface="Helvetica"/>
              </a:rPr>
              <a:t>ubject to</a:t>
            </a:r>
            <a:endParaRPr lang="en-US" sz="24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66676" y="4812403"/>
            <a:ext cx="1263087" cy="1863962"/>
            <a:chOff x="151820" y="4743035"/>
            <a:chExt cx="1263087" cy="186396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9451" y="4860107"/>
              <a:ext cx="1201729" cy="16764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820" y="4743035"/>
              <a:ext cx="273976" cy="26642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7542" y="6395542"/>
              <a:ext cx="507365" cy="211455"/>
            </a:xfrm>
            <a:prstGeom prst="rect">
              <a:avLst/>
            </a:prstGeom>
          </p:spPr>
        </p:pic>
      </p:grpSp>
      <p:sp>
        <p:nvSpPr>
          <p:cNvPr id="25" name="Right Brace 24"/>
          <p:cNvSpPr/>
          <p:nvPr/>
        </p:nvSpPr>
        <p:spPr>
          <a:xfrm>
            <a:off x="4806534" y="3984189"/>
            <a:ext cx="304040" cy="858940"/>
          </a:xfrm>
          <a:prstGeom prst="rightBrace">
            <a:avLst>
              <a:gd name="adj1" fmla="val 25000"/>
              <a:gd name="adj2" fmla="val 50000"/>
            </a:avLst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/>
          <p:cNvSpPr/>
          <p:nvPr/>
        </p:nvSpPr>
        <p:spPr>
          <a:xfrm>
            <a:off x="4771254" y="4918249"/>
            <a:ext cx="304040" cy="918429"/>
          </a:xfrm>
          <a:prstGeom prst="rightBrace">
            <a:avLst>
              <a:gd name="adj1" fmla="val 25000"/>
              <a:gd name="adj2" fmla="val 50000"/>
            </a:avLst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8577" y="6004101"/>
            <a:ext cx="2268220" cy="3700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224166" y="5933877"/>
            <a:ext cx="10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"/>
                <a:cs typeface="Helvetica"/>
              </a:rPr>
              <a:t>where</a:t>
            </a:r>
            <a:endParaRPr lang="en-US" sz="24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9157" y="5951518"/>
            <a:ext cx="2832213" cy="4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2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Solution strategy</a:t>
            </a:r>
            <a:r>
              <a:rPr lang="zh-CN" altLang="en-US" sz="3600" dirty="0" smtClean="0">
                <a:latin typeface="Helvetica"/>
                <a:cs typeface="Helvetica"/>
              </a:rPr>
              <a:t> </a:t>
            </a:r>
            <a:r>
              <a:rPr lang="en-US" altLang="zh-CN" sz="3200" dirty="0" smtClean="0">
                <a:latin typeface="Helvetica"/>
                <a:cs typeface="Helvetica"/>
              </a:rPr>
              <a:t>cont.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10" name="Picture 9" descr="figure1_onecol_r02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00" y="2981861"/>
            <a:ext cx="6015151" cy="3663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019" y="1270164"/>
            <a:ext cx="1147610" cy="1722777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29900" y="5499632"/>
            <a:ext cx="3280992" cy="128780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0999" y="4098082"/>
            <a:ext cx="306931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srgbClr val="595959"/>
                </a:solidFill>
                <a:latin typeface="Helvetica"/>
                <a:cs typeface="Helvetica"/>
              </a:rPr>
              <a:t>Q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ua</a:t>
            </a:r>
            <a:r>
              <a:rPr lang="en-US" altLang="zh-CN" sz="2000" dirty="0">
                <a:solidFill>
                  <a:srgbClr val="595959"/>
                </a:solidFill>
                <a:latin typeface="Helvetica"/>
                <a:cs typeface="Helvetica"/>
              </a:rPr>
              <a:t>si-static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srgbClr val="595959"/>
                </a:solidFill>
                <a:latin typeface="Helvetica"/>
                <a:cs typeface="Helvetica"/>
              </a:rPr>
              <a:t>Linear </a:t>
            </a:r>
            <a:r>
              <a:rPr lang="en-US" altLang="zh-CN" sz="2000" dirty="0">
                <a:solidFill>
                  <a:srgbClr val="595959"/>
                </a:solidFill>
                <a:latin typeface="Helvetica"/>
                <a:cs typeface="Helvetica"/>
              </a:rPr>
              <a:t>elasticity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srgbClr val="595959"/>
                </a:solidFill>
                <a:latin typeface="Helvetica"/>
                <a:cs typeface="Helvetica"/>
              </a:rPr>
              <a:t>Incompressible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Plane </a:t>
            </a:r>
            <a:r>
              <a:rPr lang="en-US" sz="2000" dirty="0">
                <a:solidFill>
                  <a:srgbClr val="595959"/>
                </a:solidFill>
                <a:latin typeface="Helvetica"/>
                <a:cs typeface="Helvetica"/>
              </a:rPr>
              <a:t>strain in </a:t>
            </a:r>
            <a:r>
              <a:rPr 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2D</a:t>
            </a:r>
            <a:endParaRPr lang="en-US" sz="20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35035" y="1711192"/>
            <a:ext cx="3298628" cy="970263"/>
            <a:chOff x="511560" y="1534782"/>
            <a:chExt cx="3298628" cy="970263"/>
          </a:xfrm>
        </p:grpSpPr>
        <p:grpSp>
          <p:nvGrpSpPr>
            <p:cNvPr id="59" name="Group 58"/>
            <p:cNvGrpSpPr/>
            <p:nvPr/>
          </p:nvGrpSpPr>
          <p:grpSpPr>
            <a:xfrm>
              <a:off x="514000" y="1534782"/>
              <a:ext cx="3296188" cy="970263"/>
              <a:chOff x="549275" y="1270164"/>
              <a:chExt cx="3296188" cy="970263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49275" y="1270164"/>
                <a:ext cx="3296188" cy="42338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49275" y="1693551"/>
                <a:ext cx="3296188" cy="546876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11560" y="1558059"/>
              <a:ext cx="3298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595959"/>
                  </a:solidFill>
                  <a:latin typeface="Helvetica"/>
                  <a:cs typeface="Helvetica"/>
                </a:rPr>
                <a:t>Calibration layer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11560" y="1998356"/>
              <a:ext cx="3298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595959"/>
                  </a:solidFill>
                  <a:latin typeface="Helvetica"/>
                  <a:cs typeface="Helvetica"/>
                </a:rPr>
                <a:t>Sample layer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128943" y="1010818"/>
            <a:ext cx="2804719" cy="4001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595959"/>
                </a:solidFill>
                <a:latin typeface="Helvetica"/>
                <a:cs typeface="Helvetica"/>
              </a:rPr>
              <a:t>U</a:t>
            </a:r>
            <a:r>
              <a:rPr lang="en-US" sz="2000" baseline="-25000" dirty="0" err="1" smtClean="0">
                <a:solidFill>
                  <a:srgbClr val="595959"/>
                </a:solidFill>
                <a:latin typeface="Helvetica"/>
                <a:cs typeface="Helvetica"/>
              </a:rPr>
              <a:t>x</a:t>
            </a:r>
            <a:r>
              <a:rPr 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=0, </a:t>
            </a:r>
            <a:r>
              <a:rPr lang="en-US" sz="2000" dirty="0" err="1" smtClean="0">
                <a:solidFill>
                  <a:srgbClr val="595959"/>
                </a:solidFill>
                <a:latin typeface="Helvetica"/>
                <a:cs typeface="Helvetica"/>
              </a:rPr>
              <a:t>U</a:t>
            </a:r>
            <a:r>
              <a:rPr lang="en-US" sz="2000" baseline="-25000" dirty="0" err="1" smtClean="0">
                <a:solidFill>
                  <a:srgbClr val="595959"/>
                </a:solidFill>
                <a:latin typeface="Helvetica"/>
                <a:cs typeface="Helvetica"/>
              </a:rPr>
              <a:t>y</a:t>
            </a:r>
            <a:r>
              <a:rPr 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=</a:t>
            </a:r>
            <a:r>
              <a:rPr lang="en-US" sz="2000" dirty="0" err="1" smtClean="0">
                <a:solidFill>
                  <a:srgbClr val="595959"/>
                </a:solidFill>
                <a:latin typeface="Helvetica"/>
                <a:cs typeface="Helvetica"/>
              </a:rPr>
              <a:t>ũ</a:t>
            </a:r>
            <a:r>
              <a:rPr lang="zh-CN" alt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 </a:t>
            </a:r>
            <a:r>
              <a:rPr lang="en-US" altLang="zh-CN" sz="2000" dirty="0" smtClean="0">
                <a:solidFill>
                  <a:srgbClr val="595959"/>
                </a:solidFill>
                <a:latin typeface="Helvetica"/>
                <a:cs typeface="Helvetica"/>
              </a:rPr>
              <a:t>(and</a:t>
            </a:r>
            <a:r>
              <a:rPr lang="zh-CN" alt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 </a:t>
            </a:r>
            <a:r>
              <a:rPr lang="en-US" altLang="zh-CN" sz="2000" dirty="0" err="1" smtClean="0">
                <a:solidFill>
                  <a:srgbClr val="595959"/>
                </a:solidFill>
                <a:latin typeface="Helvetica"/>
                <a:cs typeface="Helvetica"/>
              </a:rPr>
              <a:t>U</a:t>
            </a:r>
            <a:r>
              <a:rPr lang="en-US" altLang="zh-CN" sz="2000" baseline="-25000" dirty="0" err="1" smtClean="0">
                <a:solidFill>
                  <a:srgbClr val="595959"/>
                </a:solidFill>
                <a:latin typeface="Helvetica"/>
                <a:cs typeface="Helvetica"/>
              </a:rPr>
              <a:t>z</a:t>
            </a:r>
            <a:r>
              <a:rPr lang="en-US" altLang="zh-CN" sz="2000" dirty="0" smtClean="0">
                <a:solidFill>
                  <a:srgbClr val="595959"/>
                </a:solidFill>
                <a:latin typeface="Helvetica"/>
                <a:cs typeface="Helvetica"/>
              </a:rPr>
              <a:t>=0)</a:t>
            </a:r>
            <a:endParaRPr lang="en-US" sz="2000" dirty="0" smtClean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0508" y="2997083"/>
            <a:ext cx="2293166" cy="707886"/>
          </a:xfrm>
          <a:prstGeom prst="rect">
            <a:avLst/>
          </a:prstGeom>
          <a:noFill/>
          <a:ln>
            <a:solidFill>
              <a:srgbClr val="59595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Traction</a:t>
            </a:r>
            <a:r>
              <a:rPr lang="zh-CN" alt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 </a:t>
            </a:r>
            <a:r>
              <a:rPr lang="en-US" altLang="zh-CN" sz="2000" dirty="0" smtClean="0">
                <a:solidFill>
                  <a:srgbClr val="595959"/>
                </a:solidFill>
                <a:latin typeface="Helvetica"/>
                <a:cs typeface="Helvetica"/>
              </a:rPr>
              <a:t>free</a:t>
            </a:r>
            <a:r>
              <a:rPr lang="zh-CN" alt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 </a:t>
            </a:r>
            <a:r>
              <a:rPr lang="en-US" altLang="zh-CN" sz="2000" dirty="0" smtClean="0">
                <a:solidFill>
                  <a:srgbClr val="595959"/>
                </a:solidFill>
                <a:latin typeface="Helvetica"/>
                <a:cs typeface="Helvetica"/>
              </a:rPr>
              <a:t>on</a:t>
            </a:r>
            <a:r>
              <a:rPr lang="zh-CN" alt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 </a:t>
            </a:r>
            <a:r>
              <a:rPr lang="en-US" altLang="zh-CN" sz="2000" dirty="0" smtClean="0">
                <a:solidFill>
                  <a:srgbClr val="595959"/>
                </a:solidFill>
                <a:latin typeface="Helvetica"/>
                <a:cs typeface="Helvetica"/>
              </a:rPr>
              <a:t>x</a:t>
            </a:r>
            <a:r>
              <a:rPr lang="zh-CN" alt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 </a:t>
            </a:r>
            <a:r>
              <a:rPr lang="en-US" altLang="zh-CN" sz="2000" dirty="0" smtClean="0">
                <a:solidFill>
                  <a:srgbClr val="595959"/>
                </a:solidFill>
                <a:latin typeface="Helvetica"/>
                <a:cs typeface="Helvetica"/>
              </a:rPr>
              <a:t>(and</a:t>
            </a:r>
            <a:r>
              <a:rPr lang="zh-CN" alt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 </a:t>
            </a:r>
            <a:r>
              <a:rPr lang="en-US" altLang="zh-CN" sz="2000" dirty="0" smtClean="0">
                <a:solidFill>
                  <a:srgbClr val="595959"/>
                </a:solidFill>
                <a:latin typeface="Helvetica"/>
                <a:cs typeface="Helvetica"/>
              </a:rPr>
              <a:t>z)</a:t>
            </a:r>
            <a:r>
              <a:rPr 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, </a:t>
            </a:r>
            <a:r>
              <a:rPr lang="en-US" sz="2000" dirty="0" err="1" smtClean="0">
                <a:solidFill>
                  <a:srgbClr val="595959"/>
                </a:solidFill>
                <a:latin typeface="Helvetica"/>
                <a:cs typeface="Helvetica"/>
              </a:rPr>
              <a:t>U</a:t>
            </a:r>
            <a:r>
              <a:rPr lang="en-US" sz="2000" baseline="-25000" dirty="0" err="1" smtClean="0">
                <a:solidFill>
                  <a:srgbClr val="595959"/>
                </a:solidFill>
                <a:latin typeface="Helvetica"/>
                <a:cs typeface="Helvetica"/>
              </a:rPr>
              <a:t>y</a:t>
            </a:r>
            <a:r>
              <a:rPr 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=</a:t>
            </a:r>
            <a:r>
              <a:rPr lang="en-US" sz="2000" dirty="0" err="1" smtClean="0">
                <a:solidFill>
                  <a:srgbClr val="595959"/>
                </a:solidFill>
                <a:latin typeface="Helvetica"/>
                <a:cs typeface="Helvetica"/>
              </a:rPr>
              <a:t>ũ</a:t>
            </a:r>
            <a:endParaRPr lang="en-US" sz="2000" dirty="0" smtClean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sp>
        <p:nvSpPr>
          <p:cNvPr id="105" name="Right Brace 104"/>
          <p:cNvSpPr/>
          <p:nvPr/>
        </p:nvSpPr>
        <p:spPr>
          <a:xfrm>
            <a:off x="3982418" y="1734469"/>
            <a:ext cx="304040" cy="946986"/>
          </a:xfrm>
          <a:prstGeom prst="rightBrace">
            <a:avLst>
              <a:gd name="adj1" fmla="val 25000"/>
              <a:gd name="adj2" fmla="val 50000"/>
            </a:avLst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Brace 107"/>
          <p:cNvSpPr/>
          <p:nvPr/>
        </p:nvSpPr>
        <p:spPr>
          <a:xfrm rot="16200000">
            <a:off x="2140221" y="-82252"/>
            <a:ext cx="288260" cy="3298628"/>
          </a:xfrm>
          <a:prstGeom prst="rightBrace">
            <a:avLst>
              <a:gd name="adj1" fmla="val 75607"/>
              <a:gd name="adj2" fmla="val 50000"/>
            </a:avLst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ight Brace 108"/>
          <p:cNvSpPr/>
          <p:nvPr/>
        </p:nvSpPr>
        <p:spPr>
          <a:xfrm rot="10800000">
            <a:off x="245235" y="1734469"/>
            <a:ext cx="304040" cy="946986"/>
          </a:xfrm>
          <a:prstGeom prst="rightBrace">
            <a:avLst>
              <a:gd name="adj1" fmla="val 25000"/>
              <a:gd name="adj2" fmla="val 50000"/>
            </a:avLst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Brace 109"/>
          <p:cNvSpPr/>
          <p:nvPr/>
        </p:nvSpPr>
        <p:spPr>
          <a:xfrm rot="5400000">
            <a:off x="2142657" y="1199497"/>
            <a:ext cx="288263" cy="3298628"/>
          </a:xfrm>
          <a:prstGeom prst="rightBrace">
            <a:avLst>
              <a:gd name="adj1" fmla="val 75607"/>
              <a:gd name="adj2" fmla="val 50000"/>
            </a:avLst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30"/>
          <p:cNvSpPr/>
          <p:nvPr/>
        </p:nvSpPr>
        <p:spPr>
          <a:xfrm>
            <a:off x="2822358" y="2205145"/>
            <a:ext cx="1516069" cy="829134"/>
          </a:xfrm>
          <a:custGeom>
            <a:avLst/>
            <a:gdLst>
              <a:gd name="connsiteX0" fmla="*/ 1481738 w 1516069"/>
              <a:gd name="connsiteY0" fmla="*/ 0 h 829134"/>
              <a:gd name="connsiteX1" fmla="*/ 1322981 w 1516069"/>
              <a:gd name="connsiteY1" fmla="*/ 652723 h 829134"/>
              <a:gd name="connsiteX2" fmla="*/ 0 w 1516069"/>
              <a:gd name="connsiteY2" fmla="*/ 829134 h 82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6069" h="829134">
                <a:moveTo>
                  <a:pt x="1481738" y="0"/>
                </a:moveTo>
                <a:cubicBezTo>
                  <a:pt x="1525837" y="257267"/>
                  <a:pt x="1569937" y="514534"/>
                  <a:pt x="1322981" y="652723"/>
                </a:cubicBezTo>
                <a:cubicBezTo>
                  <a:pt x="1076025" y="790912"/>
                  <a:pt x="79379" y="690945"/>
                  <a:pt x="0" y="829134"/>
                </a:cubicBezTo>
              </a:path>
            </a:pathLst>
          </a:custGeom>
          <a:ln w="38100" cmpd="sng">
            <a:solidFill>
              <a:schemeClr val="tx1">
                <a:lumMod val="65000"/>
                <a:lumOff val="3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3"/>
          <p:cNvSpPr/>
          <p:nvPr/>
        </p:nvSpPr>
        <p:spPr>
          <a:xfrm>
            <a:off x="140692" y="2169862"/>
            <a:ext cx="388500" cy="1213642"/>
          </a:xfrm>
          <a:custGeom>
            <a:avLst/>
            <a:gdLst>
              <a:gd name="connsiteX0" fmla="*/ 106264 w 388500"/>
              <a:gd name="connsiteY0" fmla="*/ 0 h 1213642"/>
              <a:gd name="connsiteX1" fmla="*/ 426 w 388500"/>
              <a:gd name="connsiteY1" fmla="*/ 229335 h 1213642"/>
              <a:gd name="connsiteX2" fmla="*/ 141544 w 388500"/>
              <a:gd name="connsiteY2" fmla="*/ 1129034 h 1213642"/>
              <a:gd name="connsiteX3" fmla="*/ 388500 w 388500"/>
              <a:gd name="connsiteY3" fmla="*/ 1199599 h 121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500" h="1213642">
                <a:moveTo>
                  <a:pt x="106264" y="0"/>
                </a:moveTo>
                <a:cubicBezTo>
                  <a:pt x="50405" y="20581"/>
                  <a:pt x="-5454" y="41163"/>
                  <a:pt x="426" y="229335"/>
                </a:cubicBezTo>
                <a:cubicBezTo>
                  <a:pt x="6306" y="417507"/>
                  <a:pt x="76865" y="967323"/>
                  <a:pt x="141544" y="1129034"/>
                </a:cubicBezTo>
                <a:cubicBezTo>
                  <a:pt x="206223" y="1290745"/>
                  <a:pt x="338521" y="1164317"/>
                  <a:pt x="388500" y="1199599"/>
                </a:cubicBezTo>
              </a:path>
            </a:pathLst>
          </a:custGeom>
          <a:ln w="38100" cmpd="sng">
            <a:solidFill>
              <a:srgbClr val="5959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141107" y="869690"/>
            <a:ext cx="851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"/>
                <a:cs typeface="Helvetica"/>
              </a:rPr>
              <a:t>BCs</a:t>
            </a:r>
            <a:r>
              <a:rPr lang="en-US" altLang="zh-CN" sz="2400" dirty="0" smtClean="0">
                <a:solidFill>
                  <a:srgbClr val="595959"/>
                </a:solidFill>
                <a:latin typeface="Helvetica"/>
                <a:cs typeface="Helvetica"/>
              </a:rPr>
              <a:t>:</a:t>
            </a:r>
            <a:endParaRPr lang="en-US" sz="24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1293891" y="2348402"/>
            <a:ext cx="239593" cy="261161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874565" y="2300478"/>
            <a:ext cx="254378" cy="274398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gular Pentagon 2"/>
          <p:cNvSpPr/>
          <p:nvPr/>
        </p:nvSpPr>
        <p:spPr>
          <a:xfrm>
            <a:off x="3306576" y="2205145"/>
            <a:ext cx="431292" cy="369731"/>
          </a:xfrm>
          <a:prstGeom prst="pentagon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62" grpId="0" animBg="1"/>
      <p:bldP spid="64" grpId="0" animBg="1"/>
      <p:bldP spid="105" grpId="0" animBg="1"/>
      <p:bldP spid="108" grpId="0" animBg="1"/>
      <p:bldP spid="109" grpId="0" animBg="1"/>
      <p:bldP spid="110" grpId="0" animBg="1"/>
      <p:bldP spid="131" grpId="0" animBg="1"/>
      <p:bldP spid="134" grpId="0" animBg="1"/>
      <p:bldP spid="135" grpId="0"/>
      <p:bldP spid="4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711" y="2825280"/>
            <a:ext cx="2360930" cy="8255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65" y="4838933"/>
            <a:ext cx="3780790" cy="17087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Solution strategy</a:t>
            </a:r>
            <a:r>
              <a:rPr lang="en-US" sz="3200" dirty="0" smtClean="0">
                <a:latin typeface="Helvetica"/>
                <a:cs typeface="Helvetica"/>
              </a:rPr>
              <a:t> cont.</a:t>
            </a:r>
            <a:r>
              <a:rPr lang="en-US" sz="3600" dirty="0" smtClean="0">
                <a:latin typeface="Helvetica"/>
                <a:cs typeface="Helvetica"/>
              </a:rPr>
              <a:t>: </a:t>
            </a:r>
            <a:r>
              <a:rPr lang="en-US" sz="3600" dirty="0" err="1" smtClean="0">
                <a:latin typeface="Helvetica"/>
                <a:cs typeface="Helvetica"/>
              </a:rPr>
              <a:t>adjoint</a:t>
            </a:r>
            <a:r>
              <a:rPr lang="en-US" sz="3600" dirty="0" smtClean="0">
                <a:latin typeface="Helvetica"/>
                <a:cs typeface="Helvetica"/>
              </a:rPr>
              <a:t> method</a:t>
            </a:r>
            <a:r>
              <a:rPr lang="en-US" sz="3200" dirty="0" smtClean="0">
                <a:latin typeface="Helvetica"/>
                <a:cs typeface="Helvetica"/>
              </a:rPr>
              <a:t>   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5" y="982285"/>
            <a:ext cx="3425825" cy="784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2829" y="1211807"/>
            <a:ext cx="11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ubject to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947" y="3070245"/>
            <a:ext cx="443723" cy="3139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039" y="3070245"/>
            <a:ext cx="443723" cy="31395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745542" y="3942001"/>
            <a:ext cx="1262297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Naïve way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51" name="Straight Arrow Connector 50"/>
          <p:cNvCxnSpPr>
            <a:stCxn id="48" idx="0"/>
            <a:endCxn id="76" idx="2"/>
          </p:cNvCxnSpPr>
          <p:nvPr/>
        </p:nvCxnSpPr>
        <p:spPr>
          <a:xfrm flipV="1">
            <a:off x="6376691" y="3650780"/>
            <a:ext cx="1081485" cy="291221"/>
          </a:xfrm>
          <a:prstGeom prst="straightConnector1">
            <a:avLst/>
          </a:prstGeom>
          <a:ln w="38100" cmpd="sng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275" y="5967989"/>
            <a:ext cx="136509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Adjoint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way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551418" y="5678722"/>
            <a:ext cx="5851253" cy="88328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920604" y="5967989"/>
            <a:ext cx="81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where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75" y="1766510"/>
            <a:ext cx="3846830" cy="81724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296" y="1211807"/>
            <a:ext cx="1733550" cy="33845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198" y="2806701"/>
            <a:ext cx="2014220" cy="81724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8061" y="2781301"/>
            <a:ext cx="2517775" cy="83375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3322" y="3822232"/>
            <a:ext cx="1543685" cy="404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275" y="3910965"/>
            <a:ext cx="2757170" cy="80073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0697" y="5746918"/>
            <a:ext cx="2493010" cy="73469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7"/>
          <a:srcRect r="64200"/>
          <a:stretch/>
        </p:blipFill>
        <p:spPr>
          <a:xfrm>
            <a:off x="537198" y="4838933"/>
            <a:ext cx="1377167" cy="81724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7"/>
          <a:srcRect l="35800"/>
          <a:stretch/>
        </p:blipFill>
        <p:spPr>
          <a:xfrm>
            <a:off x="1914364" y="1766510"/>
            <a:ext cx="2469663" cy="817245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3858412" y="2600252"/>
            <a:ext cx="558603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910359" y="3490194"/>
            <a:ext cx="137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MxM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*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MxN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31579" y="3481720"/>
            <a:ext cx="65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MxN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95241" y="23825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MxM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* Mx1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45550" y="2410538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Mx1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1491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2516E-6 4.46449E-7 L -0.00173 0.44575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2227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2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2" grpId="0" animBg="1"/>
      <p:bldP spid="46" grpId="0"/>
      <p:bldP spid="74" grpId="0"/>
      <p:bldP spid="25" grpId="0"/>
      <p:bldP spid="25" grpId="1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98" y="2734466"/>
            <a:ext cx="2654046" cy="447802"/>
          </a:xfrm>
          <a:prstGeom prst="rect">
            <a:avLst/>
          </a:prstGeom>
        </p:spPr>
      </p:pic>
      <p:pic>
        <p:nvPicPr>
          <p:cNvPr id="15" name="Picture 14" descr="figure2_twocol_r04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0098"/>
          <a:stretch/>
        </p:blipFill>
        <p:spPr>
          <a:xfrm>
            <a:off x="311102" y="4010779"/>
            <a:ext cx="4169391" cy="101799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Case I: Tissue-like phantom in 2D</a:t>
            </a:r>
            <a:endParaRPr lang="en-US" sz="20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23802" y="1024974"/>
            <a:ext cx="4169391" cy="4080004"/>
            <a:chOff x="0" y="1124501"/>
            <a:chExt cx="4480494" cy="4384437"/>
          </a:xfrm>
        </p:grpSpPr>
        <p:pic>
          <p:nvPicPr>
            <p:cNvPr id="4" name="Picture 3" descr="figure2_twocol_r04.pdf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01" b="49901"/>
            <a:stretch/>
          </p:blipFill>
          <p:spPr>
            <a:xfrm>
              <a:off x="0" y="1124501"/>
              <a:ext cx="4480494" cy="1098285"/>
            </a:xfrm>
            <a:prstGeom prst="rect">
              <a:avLst/>
            </a:prstGeom>
          </p:spPr>
        </p:pic>
        <p:pic>
          <p:nvPicPr>
            <p:cNvPr id="26" name="Picture 25" descr="figure2_twocol_r04.pdf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0" b="49902"/>
            <a:stretch/>
          </p:blipFill>
          <p:spPr>
            <a:xfrm>
              <a:off x="0" y="2222786"/>
              <a:ext cx="4480494" cy="1098260"/>
            </a:xfrm>
            <a:prstGeom prst="rect">
              <a:avLst/>
            </a:prstGeom>
          </p:spPr>
        </p:pic>
        <p:pic>
          <p:nvPicPr>
            <p:cNvPr id="28" name="Picture 27" descr="figure2_twocol_r04.pdf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0" t="50098"/>
            <a:stretch/>
          </p:blipFill>
          <p:spPr>
            <a:xfrm>
              <a:off x="0" y="4414980"/>
              <a:ext cx="4480494" cy="1093958"/>
            </a:xfrm>
            <a:prstGeom prst="rect">
              <a:avLst/>
            </a:prstGeom>
          </p:spPr>
        </p:pic>
        <p:pic>
          <p:nvPicPr>
            <p:cNvPr id="29" name="Picture 28" descr="figure2_twocol_r04.pdf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9" r="51001"/>
            <a:stretch/>
          </p:blipFill>
          <p:spPr>
            <a:xfrm>
              <a:off x="0" y="3321046"/>
              <a:ext cx="4480494" cy="109393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255821" y="2309579"/>
            <a:ext cx="204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isplacement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1754" y="3344327"/>
            <a:ext cx="98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Strain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1754" y="4360327"/>
            <a:ext cx="225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Shear modulus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14" name="Picture 13" descr="figure2_twocol_r04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01" b="49901"/>
          <a:stretch/>
        </p:blipFill>
        <p:spPr>
          <a:xfrm>
            <a:off x="311102" y="1024974"/>
            <a:ext cx="4169391" cy="10220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91754" y="1277574"/>
            <a:ext cx="8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OCT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55821" y="5339158"/>
            <a:ext cx="2922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Helvetica"/>
                <a:cs typeface="Helvetica"/>
              </a:rPr>
              <a:t>9.3 </a:t>
            </a:r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kPa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dirty="0" err="1" smtClean="0">
                <a:latin typeface="Helvetica"/>
                <a:cs typeface="Helvetica"/>
              </a:rPr>
              <a:t>vs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Helvetica"/>
                <a:cs typeface="Helvetica"/>
              </a:rPr>
              <a:t>10.6 </a:t>
            </a:r>
            <a:r>
              <a:rPr lang="en-US" sz="2400" dirty="0" err="1" smtClean="0">
                <a:solidFill>
                  <a:srgbClr val="FF0000"/>
                </a:solidFill>
                <a:latin typeface="Helvetica"/>
                <a:cs typeface="Helvetica"/>
              </a:rPr>
              <a:t>kPa</a:t>
            </a:r>
            <a:endParaRPr lang="en-US" sz="24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79054" y="5961740"/>
            <a:ext cx="275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Helvetica"/>
                <a:cs typeface="Helvetica"/>
              </a:rPr>
              <a:t>1.9 </a:t>
            </a:r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kPa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dirty="0" err="1" smtClean="0">
                <a:latin typeface="Helvetica"/>
                <a:cs typeface="Helvetica"/>
              </a:rPr>
              <a:t>vs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Helvetica"/>
                <a:cs typeface="Helvetica"/>
              </a:rPr>
              <a:t>2.2 </a:t>
            </a:r>
            <a:r>
              <a:rPr lang="en-US" sz="2400" dirty="0" err="1" smtClean="0">
                <a:solidFill>
                  <a:srgbClr val="FF0000"/>
                </a:solidFill>
                <a:latin typeface="Helvetica"/>
                <a:cs typeface="Helvetica"/>
              </a:rPr>
              <a:t>kPa</a:t>
            </a:r>
            <a:endParaRPr lang="en-US" sz="24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2777926" y="5562600"/>
            <a:ext cx="3000574" cy="1104922"/>
          </a:xfrm>
          <a:custGeom>
            <a:avLst/>
            <a:gdLst>
              <a:gd name="connsiteX0" fmla="*/ 54174 w 3000574"/>
              <a:gd name="connsiteY0" fmla="*/ 0 h 1104922"/>
              <a:gd name="connsiteX1" fmla="*/ 346274 w 3000574"/>
              <a:gd name="connsiteY1" fmla="*/ 952500 h 1104922"/>
              <a:gd name="connsiteX2" fmla="*/ 2670374 w 3000574"/>
              <a:gd name="connsiteY2" fmla="*/ 1092200 h 1104922"/>
              <a:gd name="connsiteX3" fmla="*/ 3000574 w 3000574"/>
              <a:gd name="connsiteY3" fmla="*/ 838200 h 110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574" h="1104922">
                <a:moveTo>
                  <a:pt x="54174" y="0"/>
                </a:moveTo>
                <a:cubicBezTo>
                  <a:pt x="-17793" y="385233"/>
                  <a:pt x="-89759" y="770467"/>
                  <a:pt x="346274" y="952500"/>
                </a:cubicBezTo>
                <a:cubicBezTo>
                  <a:pt x="782307" y="1134533"/>
                  <a:pt x="2227991" y="1111250"/>
                  <a:pt x="2670374" y="1092200"/>
                </a:cubicBezTo>
                <a:cubicBezTo>
                  <a:pt x="3112757" y="1073150"/>
                  <a:pt x="2947657" y="846667"/>
                  <a:pt x="3000574" y="838200"/>
                </a:cubicBezTo>
              </a:path>
            </a:pathLst>
          </a:custGeom>
          <a:ln w="28575" cmpd="sng">
            <a:solidFill>
              <a:srgbClr val="0000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454400" y="5778500"/>
            <a:ext cx="3238500" cy="304800"/>
          </a:xfrm>
          <a:custGeom>
            <a:avLst/>
            <a:gdLst>
              <a:gd name="connsiteX0" fmla="*/ 0 w 3238500"/>
              <a:gd name="connsiteY0" fmla="*/ 304800 h 304800"/>
              <a:gd name="connsiteX1" fmla="*/ 2730500 w 3238500"/>
              <a:gd name="connsiteY1" fmla="*/ 0 h 304800"/>
              <a:gd name="connsiteX2" fmla="*/ 3238500 w 3238500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0" h="304800">
                <a:moveTo>
                  <a:pt x="0" y="304800"/>
                </a:moveTo>
                <a:cubicBezTo>
                  <a:pt x="1095375" y="152400"/>
                  <a:pt x="2190750" y="0"/>
                  <a:pt x="2730500" y="0"/>
                </a:cubicBezTo>
                <a:cubicBezTo>
                  <a:pt x="3270250" y="0"/>
                  <a:pt x="3143250" y="226483"/>
                  <a:pt x="3238500" y="304800"/>
                </a:cubicBezTo>
              </a:path>
            </a:pathLst>
          </a:custGeom>
          <a:ln w="28575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gure3_onecol_r03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9" b="52773"/>
          <a:stretch/>
        </p:blipFill>
        <p:spPr>
          <a:xfrm>
            <a:off x="4493193" y="1024974"/>
            <a:ext cx="4222763" cy="1713959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1993900" y="5233088"/>
            <a:ext cx="4572000" cy="913712"/>
          </a:xfrm>
          <a:custGeom>
            <a:avLst/>
            <a:gdLst>
              <a:gd name="connsiteX0" fmla="*/ 0 w 4572000"/>
              <a:gd name="connsiteY0" fmla="*/ 913712 h 913712"/>
              <a:gd name="connsiteX1" fmla="*/ 3365500 w 4572000"/>
              <a:gd name="connsiteY1" fmla="*/ 24712 h 913712"/>
              <a:gd name="connsiteX2" fmla="*/ 4572000 w 4572000"/>
              <a:gd name="connsiteY2" fmla="*/ 240612 h 91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0" h="913712">
                <a:moveTo>
                  <a:pt x="0" y="913712"/>
                </a:moveTo>
                <a:cubicBezTo>
                  <a:pt x="1301750" y="525303"/>
                  <a:pt x="2603500" y="136895"/>
                  <a:pt x="3365500" y="24712"/>
                </a:cubicBezTo>
                <a:cubicBezTo>
                  <a:pt x="4127500" y="-87471"/>
                  <a:pt x="4334933" y="217329"/>
                  <a:pt x="4572000" y="240612"/>
                </a:cubicBezTo>
              </a:path>
            </a:pathLst>
          </a:custGeom>
          <a:ln w="28575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5702" y="1541873"/>
            <a:ext cx="74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Helvetica"/>
                <a:cs typeface="Helvetica"/>
              </a:rPr>
              <a:t>500μm</a:t>
            </a:r>
            <a:endParaRPr lang="en-US" sz="14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279054" y="6423405"/>
            <a:ext cx="1153704" cy="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6261317"/>
            <a:ext cx="3454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52,150 optimization variables, terminate after 2,525 iterations.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110740" y="1481249"/>
            <a:ext cx="1138104" cy="324920"/>
          </a:xfrm>
          <a:prstGeom prst="rect">
            <a:avLst/>
          </a:prstGeom>
          <a:noFill/>
          <a:ln w="38100" cmpd="sng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figure3_onecol_r03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19"/>
          <a:stretch/>
        </p:blipFill>
        <p:spPr>
          <a:xfrm>
            <a:off x="4581518" y="3134143"/>
            <a:ext cx="4222763" cy="2086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55821" y="2754858"/>
            <a:ext cx="1138104" cy="379285"/>
          </a:xfrm>
          <a:prstGeom prst="rect">
            <a:avLst/>
          </a:prstGeom>
          <a:noFill/>
          <a:ln w="38100" cmpd="sng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Callout 17"/>
          <p:cNvSpPr/>
          <p:nvPr/>
        </p:nvSpPr>
        <p:spPr>
          <a:xfrm>
            <a:off x="6692900" y="2734466"/>
            <a:ext cx="333651" cy="399677"/>
          </a:xfrm>
          <a:prstGeom prst="upArrowCallout">
            <a:avLst/>
          </a:prstGeom>
          <a:noFill/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1" idx="1"/>
            <a:endCxn id="30" idx="1"/>
          </p:cNvCxnSpPr>
          <p:nvPr/>
        </p:nvCxnSpPr>
        <p:spPr>
          <a:xfrm flipH="1" flipV="1">
            <a:off x="4679792" y="2212761"/>
            <a:ext cx="576029" cy="731740"/>
          </a:xfrm>
          <a:prstGeom prst="straightConnector1">
            <a:avLst/>
          </a:prstGeom>
          <a:ln w="28575" cmpd="sng">
            <a:solidFill>
              <a:schemeClr val="tx2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21378" y="67631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9482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00017 0.628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5.18519E-6 L -0.00139 0.17962 " pathEditMode="relative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/>
      <p:bldP spid="27" grpId="1"/>
      <p:bldP spid="36" grpId="0" animBg="1"/>
      <p:bldP spid="36" grpId="1" animBg="1"/>
      <p:bldP spid="44" grpId="0" animBg="1"/>
      <p:bldP spid="44" grpId="1" animBg="1"/>
      <p:bldP spid="45" grpId="0" animBg="1"/>
      <p:bldP spid="45" grpId="1" animBg="1"/>
      <p:bldP spid="30" grpId="0" animBg="1"/>
      <p:bldP spid="30" grpId="1" animBg="1"/>
      <p:bldP spid="11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ure4_twocol_r05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1" t="49828"/>
          <a:stretch/>
        </p:blipFill>
        <p:spPr>
          <a:xfrm>
            <a:off x="299877" y="4352124"/>
            <a:ext cx="6803404" cy="96071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9275" y="20601"/>
            <a:ext cx="8042276" cy="849152"/>
          </a:xfrm>
        </p:spPr>
        <p:txBody>
          <a:bodyPr/>
          <a:lstStyle/>
          <a:p>
            <a:pPr algn="l"/>
            <a:r>
              <a:rPr lang="en-US" sz="3600" dirty="0" smtClean="0">
                <a:latin typeface="Helvetica"/>
                <a:cs typeface="Helvetica"/>
              </a:rPr>
              <a:t>Case II: Equine bronchus in 2D</a:t>
            </a:r>
            <a:endParaRPr lang="en-US" sz="2000" dirty="0">
              <a:latin typeface="Helvetica"/>
              <a:cs typeface="Helvetica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99877" y="1450060"/>
            <a:ext cx="6803404" cy="3850081"/>
            <a:chOff x="0" y="1109554"/>
            <a:chExt cx="4480492" cy="2535533"/>
          </a:xfrm>
        </p:grpSpPr>
        <p:pic>
          <p:nvPicPr>
            <p:cNvPr id="2" name="Picture 1" descr="figure4_twocol_r05.pdf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00" b="50892"/>
            <a:stretch/>
          </p:blipFill>
          <p:spPr>
            <a:xfrm>
              <a:off x="0" y="1109554"/>
              <a:ext cx="4480492" cy="619279"/>
            </a:xfrm>
            <a:prstGeom prst="rect">
              <a:avLst/>
            </a:prstGeom>
          </p:spPr>
        </p:pic>
        <p:pic>
          <p:nvPicPr>
            <p:cNvPr id="5" name="Picture 4" descr="figure4_twocol_r05.pdf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1" b="50172"/>
            <a:stretch/>
          </p:blipFill>
          <p:spPr>
            <a:xfrm>
              <a:off x="0" y="1742250"/>
              <a:ext cx="4480492" cy="628362"/>
            </a:xfrm>
            <a:prstGeom prst="rect">
              <a:avLst/>
            </a:prstGeom>
          </p:spPr>
        </p:pic>
        <p:pic>
          <p:nvPicPr>
            <p:cNvPr id="7" name="Picture 6" descr="figure4_twocol_r05.pdf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08" r="51000"/>
            <a:stretch/>
          </p:blipFill>
          <p:spPr>
            <a:xfrm>
              <a:off x="0" y="2370612"/>
              <a:ext cx="4480492" cy="641779"/>
            </a:xfrm>
            <a:prstGeom prst="rect">
              <a:avLst/>
            </a:prstGeom>
          </p:spPr>
        </p:pic>
        <p:pic>
          <p:nvPicPr>
            <p:cNvPr id="8" name="Picture 7" descr="figure4_twocol_r05.pdf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1" t="49828"/>
            <a:stretch/>
          </p:blipFill>
          <p:spPr>
            <a:xfrm>
              <a:off x="0" y="3012391"/>
              <a:ext cx="4480492" cy="63269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706277" y="944038"/>
            <a:ext cx="7454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M: mucosa, ASM: airway smooth muscle, C: cartilage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9" name="Picture 8" descr="figure4_twocol_r05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00" b="50892"/>
          <a:stretch/>
        </p:blipFill>
        <p:spPr>
          <a:xfrm>
            <a:off x="299877" y="1526260"/>
            <a:ext cx="6803404" cy="9403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44921" y="2604761"/>
            <a:ext cx="204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isplacement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0854" y="3639509"/>
            <a:ext cx="98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Strain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0854" y="4655509"/>
            <a:ext cx="225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Shear modulus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80854" y="1572756"/>
            <a:ext cx="8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OCT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84702" y="1536392"/>
            <a:ext cx="74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Helvetica"/>
                <a:cs typeface="Helvetica"/>
              </a:rPr>
              <a:t>500μm</a:t>
            </a:r>
            <a:endParaRPr lang="en-US" sz="14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12905" y="5686581"/>
            <a:ext cx="122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Helvetica"/>
                <a:cs typeface="Helvetica"/>
              </a:rPr>
              <a:t>1.9 </a:t>
            </a:r>
            <a:r>
              <a:rPr lang="en-US" sz="2400" dirty="0" err="1" smtClean="0">
                <a:solidFill>
                  <a:srgbClr val="0000FF"/>
                </a:solidFill>
                <a:latin typeface="Helvetica"/>
                <a:cs typeface="Helvetica"/>
              </a:rPr>
              <a:t>kPa</a:t>
            </a:r>
            <a:endParaRPr lang="en-US" sz="2400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492585" y="5686581"/>
            <a:ext cx="1820320" cy="230833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6261317"/>
            <a:ext cx="3454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26,379 optim</a:t>
            </a:r>
            <a:r>
              <a:rPr lang="en-US" sz="1700" dirty="0" smtClean="0">
                <a:solidFill>
                  <a:srgbClr val="595959"/>
                </a:solidFill>
                <a:latin typeface="Helvetica"/>
                <a:cs typeface="Helvetica"/>
              </a:rPr>
              <a:t>iza</a:t>
            </a:r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tion variables, terminate after 6,000 iterations.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80493" y="5500975"/>
            <a:ext cx="46635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Dong, L.,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Wijesinghe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, P.,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Dantuono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, J.T., Sampson, D.D., Munro, P.R.T., Kennedy, B.F., and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Oberai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, A. A. “Quantitative Compression Optical Coherence Elastography as an Inverse Elasticity Problem.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”</a:t>
            </a:r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IEEE Journal of Selected Topics in Quantum Electronics</a:t>
            </a:r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.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2016. In press.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9886" y="6427113"/>
            <a:ext cx="59304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Dong, L.,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et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a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l..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“Quantitative Compression Optical Coherence Elastography as an Inverse Elasticity Problem.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”</a:t>
            </a:r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IEEE Journal of Selected Topics in Quantum Electronics</a:t>
            </a:r>
            <a:r>
              <a:rPr lang="en-US" sz="11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.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2016. In press.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4088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00139 0.572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286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3.7037E-7 L -0.00278 0.13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15473</TotalTime>
  <Words>977</Words>
  <Application>Microsoft Macintosh PowerPoint</Application>
  <PresentationFormat>On-screen Show (4:3)</PresentationFormat>
  <Paragraphs>162</Paragraphs>
  <Slides>14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Breeze</vt:lpstr>
      <vt:lpstr>Quantitative  Optical Coherence Elastography  as an Inverse Elasticity Problem</vt:lpstr>
      <vt:lpstr>Outline</vt:lpstr>
      <vt:lpstr>Elastography background </vt:lpstr>
      <vt:lpstr>Inverse elasticity problem</vt:lpstr>
      <vt:lpstr>Solution strategy</vt:lpstr>
      <vt:lpstr>Solution strategy cont.</vt:lpstr>
      <vt:lpstr>Solution strategy cont.: adjoint method   </vt:lpstr>
      <vt:lpstr>Case I: Tissue-like phantom in 2D</vt:lpstr>
      <vt:lpstr>Case II: Equine bronchus in 2D</vt:lpstr>
      <vt:lpstr>Case III: Tissue-like phantom in 3D</vt:lpstr>
      <vt:lpstr>Case III: Tissue-like phantom in 3D cont.</vt:lpstr>
      <vt:lpstr>Case III: Tissue-like phantom in 3D cont. </vt:lpstr>
      <vt:lpstr>Summary</vt:lpstr>
      <vt:lpstr>Acknowledgement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Optical Coherence Elastography as an Inverse Elasticity Problem</dc:title>
  <dc:creator>Li Dong</dc:creator>
  <cp:lastModifiedBy>Li Dong</cp:lastModifiedBy>
  <cp:revision>252</cp:revision>
  <dcterms:created xsi:type="dcterms:W3CDTF">2016-01-13T21:39:37Z</dcterms:created>
  <dcterms:modified xsi:type="dcterms:W3CDTF">2016-02-14T19:33:04Z</dcterms:modified>
</cp:coreProperties>
</file>